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0" r:id="rId6"/>
    <p:sldId id="261" r:id="rId7"/>
    <p:sldId id="262" r:id="rId8"/>
    <p:sldId id="263" r:id="rId9"/>
    <p:sldId id="268" r:id="rId10"/>
    <p:sldId id="267" r:id="rId11"/>
    <p:sldId id="266" r:id="rId12"/>
    <p:sldId id="269" r:id="rId13"/>
    <p:sldId id="270" r:id="rId14"/>
    <p:sldId id="271" r:id="rId15"/>
    <p:sldId id="272" r:id="rId16"/>
    <p:sldId id="273" r:id="rId17"/>
    <p:sldId id="305" r:id="rId18"/>
    <p:sldId id="274" r:id="rId19"/>
    <p:sldId id="275" r:id="rId20"/>
    <p:sldId id="276" r:id="rId21"/>
    <p:sldId id="277" r:id="rId22"/>
    <p:sldId id="278" r:id="rId23"/>
    <p:sldId id="279" r:id="rId24"/>
    <p:sldId id="280" r:id="rId25"/>
    <p:sldId id="281" r:id="rId26"/>
    <p:sldId id="290" r:id="rId27"/>
    <p:sldId id="282" r:id="rId28"/>
    <p:sldId id="283" r:id="rId29"/>
    <p:sldId id="284" r:id="rId30"/>
    <p:sldId id="301" r:id="rId31"/>
    <p:sldId id="302" r:id="rId32"/>
    <p:sldId id="303" r:id="rId33"/>
    <p:sldId id="304" r:id="rId34"/>
    <p:sldId id="289" r:id="rId35"/>
    <p:sldId id="291" r:id="rId36"/>
    <p:sldId id="292" r:id="rId37"/>
    <p:sldId id="293" r:id="rId38"/>
    <p:sldId id="294" r:id="rId39"/>
    <p:sldId id="295" r:id="rId40"/>
    <p:sldId id="296" r:id="rId41"/>
    <p:sldId id="297" r:id="rId42"/>
    <p:sldId id="298" r:id="rId43"/>
    <p:sldId id="299" r:id="rId44"/>
    <p:sldId id="300" r:id="rId45"/>
    <p:sldId id="30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660"/>
  </p:normalViewPr>
  <p:slideViewPr>
    <p:cSldViewPr snapToGrid="0">
      <p:cViewPr varScale="1">
        <p:scale>
          <a:sx n="77" d="100"/>
          <a:sy n="77" d="100"/>
        </p:scale>
        <p:origin x="34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CA00-7A0E-78A5-53FD-B53A464249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143008-CCFC-31F2-85C3-B9C48AF870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87E6D3-733A-B7EC-4320-375AC5E21BA0}"/>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5" name="Footer Placeholder 4">
            <a:extLst>
              <a:ext uri="{FF2B5EF4-FFF2-40B4-BE49-F238E27FC236}">
                <a16:creationId xmlns:a16="http://schemas.microsoft.com/office/drawing/2014/main" id="{1598485B-0A2C-7D3D-9280-3131F2E47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F73ED-B66B-4CC4-1281-23F3AB779C74}"/>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4129904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3D417-24D7-EC8A-946C-0543E93322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766353-F618-D31C-BFD6-BAA6BFDEC7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E3DBD-616F-28F7-6A03-A3B12FF7AFBC}"/>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5" name="Footer Placeholder 4">
            <a:extLst>
              <a:ext uri="{FF2B5EF4-FFF2-40B4-BE49-F238E27FC236}">
                <a16:creationId xmlns:a16="http://schemas.microsoft.com/office/drawing/2014/main" id="{E33CFB87-5C5B-593E-47B1-70E07027E7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0BB4B-EFB2-5CE1-0275-E116C4A1BEA7}"/>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3127365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422C10-3E47-896D-844B-5DE517C690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B217F2-17A7-B63D-BB86-2322D7A057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250BAC-682D-B4B8-BC7A-74833B962852}"/>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5" name="Footer Placeholder 4">
            <a:extLst>
              <a:ext uri="{FF2B5EF4-FFF2-40B4-BE49-F238E27FC236}">
                <a16:creationId xmlns:a16="http://schemas.microsoft.com/office/drawing/2014/main" id="{68BB3680-ED74-8B48-3365-14716A5669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2EE78-5424-6745-ABDF-B27C8817CA46}"/>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96585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C3123-CA7E-EEDB-FD66-BD3EB8CE40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5DEDCD-A924-D03A-C1DD-ECA2A7E9F3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49EC3-6640-CD6A-88A4-EB13AE28C617}"/>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5" name="Footer Placeholder 4">
            <a:extLst>
              <a:ext uri="{FF2B5EF4-FFF2-40B4-BE49-F238E27FC236}">
                <a16:creationId xmlns:a16="http://schemas.microsoft.com/office/drawing/2014/main" id="{4ADEE749-3DE9-81D7-BA1E-85594F5A2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C43BE8-56F9-ECD7-C0B8-314C30753F3D}"/>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197486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54F2-40FA-2407-F82F-FE156EDC0A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B32D6-57D6-0F5B-2418-8975D0D9B2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AFDF06-B09E-10F2-5127-79A44D6A4FE1}"/>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5" name="Footer Placeholder 4">
            <a:extLst>
              <a:ext uri="{FF2B5EF4-FFF2-40B4-BE49-F238E27FC236}">
                <a16:creationId xmlns:a16="http://schemas.microsoft.com/office/drawing/2014/main" id="{5280814A-9FC0-D275-87F8-87925D510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023F8-0CBF-851E-8FAB-25AE03E780A4}"/>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3754425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20066-EC93-1C1F-1CF3-08294AFC51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9E2E60-90ED-AB83-6F29-DCE74D194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9E7748-76D0-3136-3AB2-CFA6EF4836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5BA3E2-8157-931B-3626-E6D15BA5DD37}"/>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6" name="Footer Placeholder 5">
            <a:extLst>
              <a:ext uri="{FF2B5EF4-FFF2-40B4-BE49-F238E27FC236}">
                <a16:creationId xmlns:a16="http://schemas.microsoft.com/office/drawing/2014/main" id="{E4A8EDE2-83AD-3357-D400-CD159D8006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888A9-4F1C-96BB-0648-E2299871F73F}"/>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570029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8974-637B-486A-2A1B-14BD61E6B0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A2576A-78DE-989F-3DFD-B910EB4458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748F8D-1569-C5AB-C8BA-521099F127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21CC18-650D-072D-878E-E72F3764AD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882C47-DD1C-03C0-BA4F-0F269A5F61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9AE899-9E4A-D81F-CF8A-E563C63D1D93}"/>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8" name="Footer Placeholder 7">
            <a:extLst>
              <a:ext uri="{FF2B5EF4-FFF2-40B4-BE49-F238E27FC236}">
                <a16:creationId xmlns:a16="http://schemas.microsoft.com/office/drawing/2014/main" id="{0391BBEA-EB3C-15BA-F011-910042A8D2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6DBAD5-1AD8-BFBE-B79E-5830058C32C2}"/>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89368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07A6-DF14-335E-D661-8B196F29D3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92FF2E-DDD8-DFB0-A04A-9CF67358AC60}"/>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4" name="Footer Placeholder 3">
            <a:extLst>
              <a:ext uri="{FF2B5EF4-FFF2-40B4-BE49-F238E27FC236}">
                <a16:creationId xmlns:a16="http://schemas.microsoft.com/office/drawing/2014/main" id="{655EB7BF-F317-36FD-9E89-87871ADD3B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582A17-41E1-8799-5970-877D86784A9C}"/>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212681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69C049-65F3-257D-11DE-172D02F0B0F2}"/>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3" name="Footer Placeholder 2">
            <a:extLst>
              <a:ext uri="{FF2B5EF4-FFF2-40B4-BE49-F238E27FC236}">
                <a16:creationId xmlns:a16="http://schemas.microsoft.com/office/drawing/2014/main" id="{7FBDEF1B-8006-0A26-09B3-86AC070528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925BCB-9477-414E-0909-210B9AEDE933}"/>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332725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36692-40B4-9709-AE38-7643B9A0FB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71DFA-0DEF-B2D9-5524-BAD93D25CB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0F3A36-FEEB-B6E6-9F2E-6BC351367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3609B1-BCC4-B7D7-7770-C7F5D5D0C3AD}"/>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6" name="Footer Placeholder 5">
            <a:extLst>
              <a:ext uri="{FF2B5EF4-FFF2-40B4-BE49-F238E27FC236}">
                <a16:creationId xmlns:a16="http://schemas.microsoft.com/office/drawing/2014/main" id="{1837E939-B781-B0DC-9339-039268466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3B0C2E-00E0-7B47-3317-5C4FE6C32CA8}"/>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3500663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605C-4BA3-3D02-F9CF-4C1ED81DF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EF0F49-8B84-84FB-245E-E6ED1BFF6D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778C59-8584-35C8-B5E6-676D3BA01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CDBB91-B10B-5471-AC0D-E5CB61FECFD7}"/>
              </a:ext>
            </a:extLst>
          </p:cNvPr>
          <p:cNvSpPr>
            <a:spLocks noGrp="1"/>
          </p:cNvSpPr>
          <p:nvPr>
            <p:ph type="dt" sz="half" idx="10"/>
          </p:nvPr>
        </p:nvSpPr>
        <p:spPr/>
        <p:txBody>
          <a:bodyPr/>
          <a:lstStyle/>
          <a:p>
            <a:fld id="{CDAF3C31-81F5-449B-B73E-DC0E45CC07E5}" type="datetimeFigureOut">
              <a:rPr lang="en-US" smtClean="0"/>
              <a:t>1/30/2025</a:t>
            </a:fld>
            <a:endParaRPr lang="en-US"/>
          </a:p>
        </p:txBody>
      </p:sp>
      <p:sp>
        <p:nvSpPr>
          <p:cNvPr id="6" name="Footer Placeholder 5">
            <a:extLst>
              <a:ext uri="{FF2B5EF4-FFF2-40B4-BE49-F238E27FC236}">
                <a16:creationId xmlns:a16="http://schemas.microsoft.com/office/drawing/2014/main" id="{9EC46287-B350-6FAA-7B7D-63E7350C12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89B42B-73B0-5967-7E1E-2A1E65B56FF2}"/>
              </a:ext>
            </a:extLst>
          </p:cNvPr>
          <p:cNvSpPr>
            <a:spLocks noGrp="1"/>
          </p:cNvSpPr>
          <p:nvPr>
            <p:ph type="sldNum" sz="quarter" idx="12"/>
          </p:nvPr>
        </p:nvSpPr>
        <p:spPr/>
        <p:txBody>
          <a:bodyPr/>
          <a:lstStyle/>
          <a:p>
            <a:fld id="{FCB36276-B751-4DFC-AC58-3FAF54A9133D}" type="slidenum">
              <a:rPr lang="en-US" smtClean="0"/>
              <a:t>‹#›</a:t>
            </a:fld>
            <a:endParaRPr lang="en-US"/>
          </a:p>
        </p:txBody>
      </p:sp>
    </p:spTree>
    <p:extLst>
      <p:ext uri="{BB962C8B-B14F-4D97-AF65-F5344CB8AC3E}">
        <p14:creationId xmlns:p14="http://schemas.microsoft.com/office/powerpoint/2010/main" val="245136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D5A71-75DA-76CC-1C21-23AD00509B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435973-BAC5-F28B-7947-3B78F36E04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EDE02-4765-E74D-D80C-B648C5FF4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F3C31-81F5-449B-B73E-DC0E45CC07E5}" type="datetimeFigureOut">
              <a:rPr lang="en-US" smtClean="0"/>
              <a:t>1/30/2025</a:t>
            </a:fld>
            <a:endParaRPr lang="en-US"/>
          </a:p>
        </p:txBody>
      </p:sp>
      <p:sp>
        <p:nvSpPr>
          <p:cNvPr id="5" name="Footer Placeholder 4">
            <a:extLst>
              <a:ext uri="{FF2B5EF4-FFF2-40B4-BE49-F238E27FC236}">
                <a16:creationId xmlns:a16="http://schemas.microsoft.com/office/drawing/2014/main" id="{D76F6ED8-C0E4-D6CC-05A8-BD3502FC87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671233-753C-6DA2-1615-76A12F9D8F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B36276-B751-4DFC-AC58-3FAF54A9133D}" type="slidenum">
              <a:rPr lang="en-US" smtClean="0"/>
              <a:t>‹#›</a:t>
            </a:fld>
            <a:endParaRPr lang="en-US"/>
          </a:p>
        </p:txBody>
      </p:sp>
    </p:spTree>
    <p:extLst>
      <p:ext uri="{BB962C8B-B14F-4D97-AF65-F5344CB8AC3E}">
        <p14:creationId xmlns:p14="http://schemas.microsoft.com/office/powerpoint/2010/main" val="3322702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3DCE-5334-4994-C6CD-0B7CC9A874B1}"/>
              </a:ext>
            </a:extLst>
          </p:cNvPr>
          <p:cNvSpPr>
            <a:spLocks noGrp="1"/>
          </p:cNvSpPr>
          <p:nvPr>
            <p:ph type="ctrTitle"/>
          </p:nvPr>
        </p:nvSpPr>
        <p:spPr>
          <a:xfrm>
            <a:off x="1779639" y="384464"/>
            <a:ext cx="9114503" cy="4904509"/>
          </a:xfrm>
        </p:spPr>
        <p:txBody>
          <a:bodyPr>
            <a:normAutofit/>
          </a:bodyPr>
          <a:lstStyle/>
          <a:p>
            <a:r>
              <a:rPr lang="en-US" sz="4800" b="1" dirty="0">
                <a:effectLst/>
                <a:latin typeface="Times New Roman" panose="02020603050405020304" pitchFamily="18" charset="0"/>
                <a:ea typeface="Arial" panose="020B0604020202020204" pitchFamily="34" charset="0"/>
              </a:rPr>
              <a:t>EMBEDDED SYSYEM DEVELOPMENT </a:t>
            </a:r>
            <a:br>
              <a:rPr lang="en-US" sz="4800" b="1" dirty="0">
                <a:effectLst/>
                <a:latin typeface="Times New Roman" panose="02020603050405020304" pitchFamily="18" charset="0"/>
                <a:ea typeface="Arial" panose="020B0604020202020204" pitchFamily="34" charset="0"/>
              </a:rPr>
            </a:br>
            <a:r>
              <a:rPr lang="en-US" sz="4800" b="1" dirty="0">
                <a:effectLst/>
                <a:latin typeface="Times New Roman" panose="02020603050405020304" pitchFamily="18" charset="0"/>
                <a:ea typeface="Arial" panose="020B0604020202020204" pitchFamily="34" charset="0"/>
              </a:rPr>
              <a:t>L.U 2: DEVELOP HARDWARE DEVICE</a:t>
            </a:r>
            <a:endParaRPr lang="en-US" sz="4800" dirty="0"/>
          </a:p>
        </p:txBody>
      </p:sp>
    </p:spTree>
    <p:extLst>
      <p:ext uri="{BB962C8B-B14F-4D97-AF65-F5344CB8AC3E}">
        <p14:creationId xmlns:p14="http://schemas.microsoft.com/office/powerpoint/2010/main" val="1348966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BECBE-14BA-D9C9-D8C5-0B762D7562EA}"/>
              </a:ext>
            </a:extLst>
          </p:cNvPr>
          <p:cNvSpPr>
            <a:spLocks noGrp="1"/>
          </p:cNvSpPr>
          <p:nvPr>
            <p:ph type="title"/>
          </p:nvPr>
        </p:nvSpPr>
        <p:spPr/>
        <p:txBody>
          <a:bodyPr>
            <a:normAutofit fontScale="90000"/>
          </a:bodyPr>
          <a:lstStyle/>
          <a:p>
            <a:br>
              <a:rPr lang="en-US" sz="4400" b="1" dirty="0">
                <a:latin typeface="Times New Roman" panose="02020603050405020304" pitchFamily="18" charset="0"/>
                <a:ea typeface="Arial" panose="020B0604020202020204" pitchFamily="34" charset="0"/>
              </a:rPr>
            </a:br>
            <a:r>
              <a:rPr lang="en-US" sz="4400" b="1" dirty="0">
                <a:latin typeface="Times New Roman" panose="02020603050405020304" pitchFamily="18" charset="0"/>
                <a:ea typeface="Arial" panose="020B0604020202020204" pitchFamily="34" charset="0"/>
              </a:rPr>
              <a:t>2</a:t>
            </a:r>
            <a:r>
              <a:rPr lang="en-US" sz="4400" dirty="0">
                <a:latin typeface="Times New Roman" panose="02020603050405020304" pitchFamily="18" charset="0"/>
                <a:ea typeface="Arial" panose="020B0604020202020204" pitchFamily="34" charset="0"/>
              </a:rPr>
              <a:t>.</a:t>
            </a:r>
            <a:r>
              <a:rPr lang="en-US" sz="4400" b="1" dirty="0">
                <a:effectLst/>
                <a:latin typeface="Times New Roman" panose="02020603050405020304" pitchFamily="18" charset="0"/>
                <a:ea typeface="Arial" panose="020B0604020202020204" pitchFamily="34" charset="0"/>
              </a:rPr>
              <a:t>Signal paths</a:t>
            </a:r>
            <a:br>
              <a:rPr lang="en-US" sz="4400" b="1" dirty="0">
                <a:effectLst/>
                <a:latin typeface="Times New Roman" panose="02020603050405020304" pitchFamily="18" charset="0"/>
                <a:ea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A42076A8-A4B4-DB0A-3078-B23657547054}"/>
              </a:ext>
            </a:extLst>
          </p:cNvPr>
          <p:cNvSpPr>
            <a:spLocks noGrp="1"/>
          </p:cNvSpPr>
          <p:nvPr>
            <p:ph idx="1"/>
          </p:nvPr>
        </p:nvSpPr>
        <p:spPr/>
        <p:txBody>
          <a:bodyPr/>
          <a:lstStyle/>
          <a:p>
            <a:pPr algn="just"/>
            <a:r>
              <a:rPr lang="en-US" sz="2800" dirty="0">
                <a:effectLst/>
                <a:latin typeface="Times New Roman" panose="02020603050405020304" pitchFamily="18" charset="0"/>
                <a:ea typeface="Arial" panose="020B0604020202020204" pitchFamily="34" charset="0"/>
              </a:rPr>
              <a:t>A signal paths are a path that a signal takes from its origin through multiple components and nets to its destination.</a:t>
            </a:r>
          </a:p>
          <a:p>
            <a:pPr algn="just"/>
            <a:r>
              <a:rPr lang="en-US" sz="2800" dirty="0">
                <a:effectLst/>
                <a:latin typeface="Times New Roman" panose="02020603050405020304" pitchFamily="18" charset="0"/>
                <a:ea typeface="Arial" panose="020B0604020202020204" pitchFamily="34" charset="0"/>
              </a:rPr>
              <a:t>Signal paths refer to the path that an electrical signal takes through a circuit, and proper signal routing can minimize signal interference and improve signal quality.</a:t>
            </a:r>
            <a:endParaRPr lang="en-US" sz="2800" dirty="0"/>
          </a:p>
          <a:p>
            <a:endParaRPr lang="en-US" dirty="0"/>
          </a:p>
        </p:txBody>
      </p:sp>
    </p:spTree>
    <p:extLst>
      <p:ext uri="{BB962C8B-B14F-4D97-AF65-F5344CB8AC3E}">
        <p14:creationId xmlns:p14="http://schemas.microsoft.com/office/powerpoint/2010/main" val="203447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AA834-165C-0CF9-A3DC-F7C90D84B2DE}"/>
              </a:ext>
            </a:extLst>
          </p:cNvPr>
          <p:cNvSpPr>
            <a:spLocks noGrp="1"/>
          </p:cNvSpPr>
          <p:nvPr>
            <p:ph type="title"/>
          </p:nvPr>
        </p:nvSpPr>
        <p:spPr>
          <a:xfrm>
            <a:off x="838200" y="155276"/>
            <a:ext cx="10515600" cy="733246"/>
          </a:xfrm>
        </p:spPr>
        <p:txBody>
          <a:bodyPr>
            <a:normAutofit/>
          </a:bodyPr>
          <a:lstStyle/>
          <a:p>
            <a:r>
              <a:rPr lang="en-US" sz="3200" b="1" dirty="0">
                <a:effectLst/>
                <a:latin typeface="Times New Roman" panose="02020603050405020304" pitchFamily="18" charset="0"/>
                <a:ea typeface="Arial" panose="020B0604020202020204" pitchFamily="34" charset="0"/>
              </a:rPr>
              <a:t>3.The size of the board and its layout</a:t>
            </a:r>
            <a:endParaRPr lang="en-US" sz="3200" b="1" dirty="0"/>
          </a:p>
        </p:txBody>
      </p:sp>
      <p:sp>
        <p:nvSpPr>
          <p:cNvPr id="3" name="Content Placeholder 2">
            <a:extLst>
              <a:ext uri="{FF2B5EF4-FFF2-40B4-BE49-F238E27FC236}">
                <a16:creationId xmlns:a16="http://schemas.microsoft.com/office/drawing/2014/main" id="{26FF2EA3-158F-CB72-A9DE-FF7C10CCBEF0}"/>
              </a:ext>
            </a:extLst>
          </p:cNvPr>
          <p:cNvSpPr>
            <a:spLocks noGrp="1"/>
          </p:cNvSpPr>
          <p:nvPr>
            <p:ph idx="1"/>
          </p:nvPr>
        </p:nvSpPr>
        <p:spPr>
          <a:xfrm>
            <a:off x="629728" y="1000664"/>
            <a:ext cx="10724072" cy="5029200"/>
          </a:xfrm>
        </p:spPr>
        <p:txBody>
          <a:bodyPr>
            <a:normAutofit/>
          </a:bodyPr>
          <a:lstStyle/>
          <a:p>
            <a:pPr algn="just"/>
            <a:r>
              <a:rPr lang="en-US" dirty="0">
                <a:effectLst/>
                <a:latin typeface="Times New Roman" panose="02020603050405020304" pitchFamily="18" charset="0"/>
                <a:ea typeface="Arial" panose="020B0604020202020204" pitchFamily="34" charset="0"/>
              </a:rPr>
              <a:t>Board size refers to the </a:t>
            </a:r>
            <a:r>
              <a:rPr lang="en-US" b="1" u="sng" dirty="0">
                <a:effectLst/>
                <a:latin typeface="Times New Roman" panose="02020603050405020304" pitchFamily="18" charset="0"/>
                <a:ea typeface="Arial" panose="020B0604020202020204" pitchFamily="34" charset="0"/>
              </a:rPr>
              <a:t>physical</a:t>
            </a:r>
            <a:r>
              <a:rPr lang="en-US" b="1" dirty="0">
                <a:effectLst/>
                <a:latin typeface="Times New Roman" panose="02020603050405020304" pitchFamily="18" charset="0"/>
                <a:ea typeface="Arial" panose="020B0604020202020204" pitchFamily="34" charset="0"/>
              </a:rPr>
              <a:t> </a:t>
            </a:r>
            <a:r>
              <a:rPr lang="en-US" b="1" u="sng" dirty="0">
                <a:effectLst/>
                <a:latin typeface="Times New Roman" panose="02020603050405020304" pitchFamily="18" charset="0"/>
                <a:ea typeface="Arial" panose="020B0604020202020204" pitchFamily="34" charset="0"/>
              </a:rPr>
              <a:t>size</a:t>
            </a:r>
            <a:r>
              <a:rPr lang="en-US" b="1" dirty="0">
                <a:effectLst/>
                <a:latin typeface="Times New Roman" panose="02020603050405020304" pitchFamily="18" charset="0"/>
                <a:ea typeface="Arial" panose="020B0604020202020204" pitchFamily="34" charset="0"/>
              </a:rPr>
              <a:t> </a:t>
            </a:r>
            <a:r>
              <a:rPr lang="en-US" dirty="0">
                <a:effectLst/>
                <a:latin typeface="Times New Roman" panose="02020603050405020304" pitchFamily="18" charset="0"/>
                <a:ea typeface="Arial" panose="020B0604020202020204" pitchFamily="34" charset="0"/>
              </a:rPr>
              <a:t>of a printed circuit board, while layout refers to the arrangement of components on the board.</a:t>
            </a:r>
          </a:p>
          <a:p>
            <a:pPr algn="just"/>
            <a:r>
              <a:rPr lang="en-US" dirty="0">
                <a:effectLst/>
                <a:latin typeface="Times New Roman" panose="02020603050405020304" pitchFamily="18" charset="0"/>
                <a:ea typeface="Arial" panose="020B0604020202020204" pitchFamily="34" charset="0"/>
              </a:rPr>
              <a:t>In component placement, board size and layout play important roles in determining the appropriate size of the board for a particular application, ensuring that all components fit comfortably and function properly.</a:t>
            </a:r>
          </a:p>
          <a:p>
            <a:pPr algn="just"/>
            <a:r>
              <a:rPr lang="en-US" dirty="0">
                <a:effectLst/>
                <a:latin typeface="Times New Roman" panose="02020603050405020304" pitchFamily="18" charset="0"/>
                <a:ea typeface="Arial" panose="020B0604020202020204" pitchFamily="34" charset="0"/>
              </a:rPr>
              <a:t>Generally, larger boards provide more space for components and wiring, allowing for greater flexibility in layout, while smaller boards are more compact and suitable for smaller projects.</a:t>
            </a:r>
          </a:p>
          <a:p>
            <a:pPr algn="just"/>
            <a:r>
              <a:rPr lang="en-US" dirty="0">
                <a:effectLst/>
                <a:latin typeface="Times New Roman" panose="02020603050405020304" pitchFamily="18" charset="0"/>
                <a:ea typeface="Arial" panose="020B0604020202020204" pitchFamily="34" charset="0"/>
              </a:rPr>
              <a:t>It's important to choose a board size and layout that accurately reflects the requirements of the project to ensure a successful outcome. </a:t>
            </a:r>
            <a:endParaRPr lang="en-US" dirty="0"/>
          </a:p>
        </p:txBody>
      </p:sp>
    </p:spTree>
    <p:extLst>
      <p:ext uri="{BB962C8B-B14F-4D97-AF65-F5344CB8AC3E}">
        <p14:creationId xmlns:p14="http://schemas.microsoft.com/office/powerpoint/2010/main" val="203968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E6AB35-910F-7573-4CBD-CB16F0A595D4}"/>
              </a:ext>
            </a:extLst>
          </p:cNvPr>
          <p:cNvPicPr>
            <a:picLocks noGrp="1" noChangeAspect="1"/>
          </p:cNvPicPr>
          <p:nvPr>
            <p:ph idx="1"/>
          </p:nvPr>
        </p:nvPicPr>
        <p:blipFill>
          <a:blip r:embed="rId2"/>
          <a:stretch>
            <a:fillRect/>
          </a:stretch>
        </p:blipFill>
        <p:spPr>
          <a:xfrm>
            <a:off x="1451125" y="393970"/>
            <a:ext cx="7889520" cy="6173796"/>
          </a:xfrm>
          <a:prstGeom prst="rect">
            <a:avLst/>
          </a:prstGeom>
        </p:spPr>
      </p:pic>
    </p:spTree>
    <p:extLst>
      <p:ext uri="{BB962C8B-B14F-4D97-AF65-F5344CB8AC3E}">
        <p14:creationId xmlns:p14="http://schemas.microsoft.com/office/powerpoint/2010/main" val="342341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676B-9BF7-47A9-03EB-C8B8C1A78979}"/>
              </a:ext>
            </a:extLst>
          </p:cNvPr>
          <p:cNvSpPr>
            <a:spLocks noGrp="1"/>
          </p:cNvSpPr>
          <p:nvPr>
            <p:ph type="title"/>
          </p:nvPr>
        </p:nvSpPr>
        <p:spPr>
          <a:xfrm>
            <a:off x="838200" y="181155"/>
            <a:ext cx="10515600" cy="819509"/>
          </a:xfrm>
        </p:spPr>
        <p:txBody>
          <a:bodyPr>
            <a:normAutofit fontScale="90000"/>
          </a:bodyPr>
          <a:lstStyle/>
          <a:p>
            <a:br>
              <a:rPr lang="en-US" dirty="0"/>
            </a:br>
            <a:r>
              <a:rPr lang="en-US" b="1" dirty="0">
                <a:latin typeface="Times New Roman" panose="02020603050405020304" pitchFamily="18" charset="0"/>
                <a:cs typeface="Times New Roman" panose="02020603050405020304" pitchFamily="18" charset="0"/>
              </a:rPr>
              <a:t>2.1.3.</a:t>
            </a:r>
            <a:r>
              <a:rPr lang="en-ZA" b="1" dirty="0">
                <a:effectLst/>
                <a:latin typeface="Times New Roman" panose="02020603050405020304" pitchFamily="18" charset="0"/>
                <a:ea typeface="Arial" panose="020B0604020202020204" pitchFamily="34" charset="0"/>
                <a:cs typeface="Times New Roman" panose="02020603050405020304" pitchFamily="18" charset="0"/>
              </a:rPr>
              <a:t> Routing</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A41E533-CFE9-E955-A64B-555236BAC65B}"/>
              </a:ext>
            </a:extLst>
          </p:cNvPr>
          <p:cNvSpPr>
            <a:spLocks noGrp="1"/>
          </p:cNvSpPr>
          <p:nvPr>
            <p:ph idx="1"/>
          </p:nvPr>
        </p:nvSpPr>
        <p:spPr>
          <a:xfrm>
            <a:off x="431321" y="1000664"/>
            <a:ext cx="10922479" cy="5176299"/>
          </a:xfrm>
        </p:spPr>
        <p:txBody>
          <a:bodyPr/>
          <a:lstStyle/>
          <a:p>
            <a:r>
              <a:rPr lang="en-US" sz="3200" dirty="0">
                <a:effectLst/>
                <a:latin typeface="Times New Roman" panose="02020603050405020304" pitchFamily="18" charset="0"/>
                <a:ea typeface="Arial" panose="020B0604020202020204" pitchFamily="34" charset="0"/>
              </a:rPr>
              <a:t>Routing in PCB production refers to the process of connecting the electronic components on a printed circuit board (PCB).</a:t>
            </a:r>
          </a:p>
          <a:p>
            <a:r>
              <a:rPr lang="en-US" sz="3200" dirty="0">
                <a:effectLst/>
                <a:latin typeface="Times New Roman" panose="02020603050405020304" pitchFamily="18" charset="0"/>
                <a:ea typeface="Arial" panose="020B0604020202020204" pitchFamily="34" charset="0"/>
              </a:rPr>
              <a:t>It involves creating a layout that connects the components to a common power supply and communicates with each other so that they can perform their intended functions.</a:t>
            </a:r>
          </a:p>
          <a:p>
            <a:r>
              <a:rPr lang="en-US" sz="3200" dirty="0">
                <a:latin typeface="Times New Roman" panose="02020603050405020304" pitchFamily="18" charset="0"/>
              </a:rPr>
              <a:t>It is classified into two:</a:t>
            </a:r>
          </a:p>
          <a:p>
            <a:pPr marL="342900" marR="0" lvl="0" indent="-342900">
              <a:lnSpc>
                <a:spcPct val="115000"/>
              </a:lnSpc>
              <a:spcBef>
                <a:spcPts val="0"/>
              </a:spcBef>
              <a:spcAft>
                <a:spcPts val="1200"/>
              </a:spcAft>
              <a:buFont typeface="+mj-lt"/>
              <a:buAutoNum type="arabicPeriod"/>
            </a:pPr>
            <a:r>
              <a:rPr lang="en-ZA" sz="3200" b="1" dirty="0">
                <a:effectLst/>
                <a:latin typeface="Times New Roman" panose="02020603050405020304" pitchFamily="18" charset="0"/>
                <a:ea typeface="Arial" panose="020B0604020202020204" pitchFamily="34" charset="0"/>
                <a:cs typeface="Times New Roman" panose="02020603050405020304" pitchFamily="18" charset="0"/>
              </a:rPr>
              <a:t>Automatic routing</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ZA" sz="3200" b="1" dirty="0">
                <a:effectLst/>
                <a:latin typeface="Times New Roman" panose="02020603050405020304" pitchFamily="18" charset="0"/>
                <a:ea typeface="Arial" panose="020B0604020202020204" pitchFamily="34" charset="0"/>
                <a:cs typeface="Times New Roman" panose="02020603050405020304" pitchFamily="18" charset="0"/>
              </a:rPr>
              <a:t>Manual routing </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89975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18B0-2AA6-9394-8258-E50012C9DC41}"/>
              </a:ext>
            </a:extLst>
          </p:cNvPr>
          <p:cNvSpPr>
            <a:spLocks noGrp="1"/>
          </p:cNvSpPr>
          <p:nvPr>
            <p:ph type="title"/>
          </p:nvPr>
        </p:nvSpPr>
        <p:spPr>
          <a:xfrm>
            <a:off x="838200" y="365125"/>
            <a:ext cx="10515600" cy="764935"/>
          </a:xfrm>
        </p:spPr>
        <p:txBody>
          <a:bodyPr>
            <a:normAutofit/>
          </a:bodyPr>
          <a:lstStyle/>
          <a:p>
            <a:r>
              <a:rPr lang="en-US" sz="3600" b="1" dirty="0">
                <a:effectLst/>
                <a:latin typeface="Times New Roman" panose="02020603050405020304" pitchFamily="18" charset="0"/>
                <a:ea typeface="Arial" panose="020B0604020202020204" pitchFamily="34" charset="0"/>
              </a:rPr>
              <a:t>1.AUTOMATIC ROUTING</a:t>
            </a:r>
            <a:endParaRPr lang="en-US" sz="3600" dirty="0"/>
          </a:p>
        </p:txBody>
      </p:sp>
      <p:sp>
        <p:nvSpPr>
          <p:cNvPr id="3" name="Content Placeholder 2">
            <a:extLst>
              <a:ext uri="{FF2B5EF4-FFF2-40B4-BE49-F238E27FC236}">
                <a16:creationId xmlns:a16="http://schemas.microsoft.com/office/drawing/2014/main" id="{CD6D2EEB-266C-91A2-36A7-CF03F8C38182}"/>
              </a:ext>
            </a:extLst>
          </p:cNvPr>
          <p:cNvSpPr>
            <a:spLocks noGrp="1"/>
          </p:cNvSpPr>
          <p:nvPr>
            <p:ph idx="1"/>
          </p:nvPr>
        </p:nvSpPr>
        <p:spPr>
          <a:xfrm>
            <a:off x="508957" y="1130060"/>
            <a:ext cx="11283351" cy="4934309"/>
          </a:xfrm>
        </p:spPr>
        <p:txBody>
          <a:bodyPr>
            <a:normAutofit/>
          </a:bodyPr>
          <a:lstStyle/>
          <a:p>
            <a:pPr algn="just"/>
            <a:r>
              <a:rPr lang="en-US" sz="3200" dirty="0">
                <a:effectLst/>
                <a:latin typeface="Times New Roman" panose="02020603050405020304" pitchFamily="18" charset="0"/>
                <a:ea typeface="Arial" panose="020B0604020202020204" pitchFamily="34" charset="0"/>
              </a:rPr>
              <a:t>Automatic routing in PCB production refers to the use of computer-aided design (CAD) software to automatically generate a routing plan for a printed circuit board (PCB) design.</a:t>
            </a:r>
          </a:p>
          <a:p>
            <a:pPr algn="just"/>
            <a:r>
              <a:rPr lang="en-US" sz="3200" dirty="0">
                <a:effectLst/>
                <a:latin typeface="Times New Roman" panose="02020603050405020304" pitchFamily="18" charset="0"/>
                <a:ea typeface="Arial" panose="020B0604020202020204" pitchFamily="34" charset="0"/>
              </a:rPr>
              <a:t>This process involves placing components on the PCB and then connecting them electrically by creating a routing plan that specifies the path for each electrical connection.</a:t>
            </a:r>
          </a:p>
          <a:p>
            <a:pPr algn="just"/>
            <a:r>
              <a:rPr lang="en-US" sz="3200" dirty="0">
                <a:effectLst/>
                <a:latin typeface="Times New Roman" panose="02020603050405020304" pitchFamily="18" charset="0"/>
                <a:ea typeface="Arial" panose="020B0604020202020204" pitchFamily="34" charset="0"/>
              </a:rPr>
              <a:t> Automatic routing can save time and reduce errors in PCB production by allowing designers to easily modify and adjust the routing scheme as needed. </a:t>
            </a:r>
            <a:endParaRPr lang="en-US" sz="3200" dirty="0"/>
          </a:p>
        </p:txBody>
      </p:sp>
    </p:spTree>
    <p:extLst>
      <p:ext uri="{BB962C8B-B14F-4D97-AF65-F5344CB8AC3E}">
        <p14:creationId xmlns:p14="http://schemas.microsoft.com/office/powerpoint/2010/main" val="2078776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EE60-752B-D09C-80B1-0884E3D00C11}"/>
              </a:ext>
            </a:extLst>
          </p:cNvPr>
          <p:cNvSpPr>
            <a:spLocks noGrp="1"/>
          </p:cNvSpPr>
          <p:nvPr>
            <p:ph type="title"/>
          </p:nvPr>
        </p:nvSpPr>
        <p:spPr>
          <a:xfrm>
            <a:off x="431320" y="224287"/>
            <a:ext cx="10515600" cy="707366"/>
          </a:xfrm>
        </p:spPr>
        <p:txBody>
          <a:bodyPr/>
          <a:lstStyle/>
          <a:p>
            <a:r>
              <a:rPr lang="en-US" sz="3600" dirty="0">
                <a:latin typeface="Times New Roman" panose="02020603050405020304" pitchFamily="18" charset="0"/>
                <a:cs typeface="Times New Roman" panose="02020603050405020304" pitchFamily="18" charset="0"/>
              </a:rPr>
              <a:t>2</a:t>
            </a:r>
            <a:r>
              <a:rPr lang="en-US" dirty="0"/>
              <a:t>.</a:t>
            </a:r>
            <a:r>
              <a:rPr lang="en-US" sz="1800" b="1" dirty="0">
                <a:effectLst/>
                <a:latin typeface="Times New Roman" panose="02020603050405020304" pitchFamily="18" charset="0"/>
                <a:ea typeface="Arial" panose="020B0604020202020204" pitchFamily="34" charset="0"/>
              </a:rPr>
              <a:t> </a:t>
            </a:r>
            <a:r>
              <a:rPr lang="en-US" sz="3200" b="1" dirty="0">
                <a:effectLst/>
                <a:latin typeface="Times New Roman" panose="02020603050405020304" pitchFamily="18" charset="0"/>
                <a:ea typeface="Arial" panose="020B0604020202020204" pitchFamily="34" charset="0"/>
              </a:rPr>
              <a:t>MANUAL ROUTING</a:t>
            </a:r>
            <a:endParaRPr lang="en-US" sz="3200" dirty="0"/>
          </a:p>
        </p:txBody>
      </p:sp>
      <p:sp>
        <p:nvSpPr>
          <p:cNvPr id="3" name="Content Placeholder 2">
            <a:extLst>
              <a:ext uri="{FF2B5EF4-FFF2-40B4-BE49-F238E27FC236}">
                <a16:creationId xmlns:a16="http://schemas.microsoft.com/office/drawing/2014/main" id="{602BDEAF-89CB-44B4-69B2-4EBCBA27552B}"/>
              </a:ext>
            </a:extLst>
          </p:cNvPr>
          <p:cNvSpPr>
            <a:spLocks noGrp="1"/>
          </p:cNvSpPr>
          <p:nvPr>
            <p:ph idx="1"/>
          </p:nvPr>
        </p:nvSpPr>
        <p:spPr>
          <a:xfrm>
            <a:off x="431320" y="1138687"/>
            <a:ext cx="10922479" cy="5495026"/>
          </a:xfrm>
        </p:spPr>
        <p:txBody>
          <a:bodyPr>
            <a:noAutofit/>
          </a:bodyPr>
          <a:lstStyle/>
          <a:p>
            <a:pPr marL="0" marR="0" algn="just">
              <a:lnSpc>
                <a:spcPct val="115000"/>
              </a:lnSpc>
              <a:spcBef>
                <a:spcPts val="0"/>
              </a:spcBef>
              <a:spcAft>
                <a:spcPts val="1200"/>
              </a:spcAft>
            </a:pPr>
            <a:r>
              <a:rPr lang="en-US" dirty="0">
                <a:effectLst/>
                <a:latin typeface="Times New Roman" panose="02020603050405020304" pitchFamily="18" charset="0"/>
                <a:ea typeface="Arial" panose="020B0604020202020204" pitchFamily="34" charset="0"/>
                <a:cs typeface="Times New Roman" panose="02020603050405020304" pitchFamily="18" charset="0"/>
              </a:rPr>
              <a:t>Manual routing in PCB production involves using a manual tool for routing traces, pads(plugs), and class sections in a PCB. </a:t>
            </a:r>
          </a:p>
          <a:p>
            <a:pPr marL="0" marR="0" algn="just">
              <a:lnSpc>
                <a:spcPct val="115000"/>
              </a:lnSpc>
              <a:spcBef>
                <a:spcPts val="0"/>
              </a:spcBef>
              <a:spcAft>
                <a:spcPts val="1200"/>
              </a:spcAft>
            </a:pPr>
            <a:r>
              <a:rPr lang="en-US" dirty="0">
                <a:effectLst/>
                <a:latin typeface="Times New Roman" panose="02020603050405020304" pitchFamily="18" charset="0"/>
                <a:ea typeface="Arial" panose="020B0604020202020204" pitchFamily="34" charset="0"/>
                <a:cs typeface="Times New Roman" panose="02020603050405020304" pitchFamily="18" charset="0"/>
              </a:rPr>
              <a:t>The process does not rely on computer algorithms or automated systems, but instead requires the operator to manually adjust the layout of the components and wires to fit on the space available on the PCB.</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effectLst/>
                <a:latin typeface="Times New Roman" panose="02020603050405020304" pitchFamily="18" charset="0"/>
                <a:ea typeface="Arial" panose="020B0604020202020204" pitchFamily="34" charset="0"/>
              </a:rPr>
              <a:t>Because it requires the input of design concepts and manual adjustments, manual routing can be a time-consuming process, and results can be less precise than with automated systems.</a:t>
            </a:r>
          </a:p>
          <a:p>
            <a:r>
              <a:rPr lang="en-US" dirty="0">
                <a:effectLst/>
                <a:latin typeface="Times New Roman" panose="02020603050405020304" pitchFamily="18" charset="0"/>
                <a:ea typeface="Arial" panose="020B0604020202020204" pitchFamily="34" charset="0"/>
              </a:rPr>
              <a:t>However, manual routing can be useful in situations where automation is not feasible, or </a:t>
            </a:r>
            <a:r>
              <a:rPr lang="en-US" dirty="0">
                <a:latin typeface="Times New Roman" panose="02020603050405020304" pitchFamily="18" charset="0"/>
                <a:ea typeface="Arial" panose="020B0604020202020204" pitchFamily="34" charset="0"/>
              </a:rPr>
              <a:t>for </a:t>
            </a:r>
            <a:r>
              <a:rPr lang="en-US" dirty="0">
                <a:effectLst/>
                <a:latin typeface="Times New Roman" panose="02020603050405020304" pitchFamily="18" charset="0"/>
                <a:ea typeface="Arial" panose="020B0604020202020204" pitchFamily="34" charset="0"/>
              </a:rPr>
              <a:t>in small-scale prototyping .</a:t>
            </a:r>
            <a:endParaRPr lang="en-US" dirty="0"/>
          </a:p>
        </p:txBody>
      </p:sp>
    </p:spTree>
    <p:extLst>
      <p:ext uri="{BB962C8B-B14F-4D97-AF65-F5344CB8AC3E}">
        <p14:creationId xmlns:p14="http://schemas.microsoft.com/office/powerpoint/2010/main" val="2943854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90F3E66-3DEC-5B20-D34F-AA94E8CC4B9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9937" y="414778"/>
            <a:ext cx="11613823" cy="6054847"/>
          </a:xfrm>
          <a:prstGeom prst="rect">
            <a:avLst/>
          </a:prstGeom>
          <a:noFill/>
          <a:ln>
            <a:noFill/>
          </a:ln>
        </p:spPr>
      </p:pic>
    </p:spTree>
    <p:extLst>
      <p:ext uri="{BB962C8B-B14F-4D97-AF65-F5344CB8AC3E}">
        <p14:creationId xmlns:p14="http://schemas.microsoft.com/office/powerpoint/2010/main" val="4015022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7E3249-C3DD-433D-C6C3-F3AB45656911}"/>
              </a:ext>
            </a:extLst>
          </p:cNvPr>
          <p:cNvPicPr>
            <a:picLocks noChangeAspect="1"/>
          </p:cNvPicPr>
          <p:nvPr/>
        </p:nvPicPr>
        <p:blipFill>
          <a:blip r:embed="rId2"/>
          <a:stretch>
            <a:fillRect/>
          </a:stretch>
        </p:blipFill>
        <p:spPr>
          <a:xfrm>
            <a:off x="687636" y="325646"/>
            <a:ext cx="11009776" cy="6320960"/>
          </a:xfrm>
          <a:prstGeom prst="rect">
            <a:avLst/>
          </a:prstGeom>
        </p:spPr>
      </p:pic>
    </p:spTree>
    <p:extLst>
      <p:ext uri="{BB962C8B-B14F-4D97-AF65-F5344CB8AC3E}">
        <p14:creationId xmlns:p14="http://schemas.microsoft.com/office/powerpoint/2010/main" val="1200392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FF20-8027-1F3D-A304-A4F5E5E536ED}"/>
              </a:ext>
            </a:extLst>
          </p:cNvPr>
          <p:cNvSpPr>
            <a:spLocks noGrp="1"/>
          </p:cNvSpPr>
          <p:nvPr>
            <p:ph type="title"/>
          </p:nvPr>
        </p:nvSpPr>
        <p:spPr>
          <a:xfrm>
            <a:off x="603315" y="235670"/>
            <a:ext cx="10750485" cy="603316"/>
          </a:xfrm>
        </p:spPr>
        <p:txBody>
          <a:bodyPr>
            <a:normAutofit fontScale="90000"/>
          </a:bodyPr>
          <a:lstStyle/>
          <a:p>
            <a:br>
              <a:rPr lang="en-US" sz="32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2.1.4.</a:t>
            </a: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 Ground and Power distribution </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44E76DA-7107-0DAE-F7C4-4F4698A3AD31}"/>
              </a:ext>
            </a:extLst>
          </p:cNvPr>
          <p:cNvSpPr>
            <a:spLocks noGrp="1"/>
          </p:cNvSpPr>
          <p:nvPr>
            <p:ph idx="1"/>
          </p:nvPr>
        </p:nvSpPr>
        <p:spPr>
          <a:xfrm>
            <a:off x="527901" y="1036948"/>
            <a:ext cx="10825899" cy="5140015"/>
          </a:xfrm>
        </p:spPr>
        <p:txBody>
          <a:bodyPr>
            <a:normAutofit/>
          </a:bodyPr>
          <a:lstStyle/>
          <a:p>
            <a:pPr algn="just"/>
            <a:r>
              <a:rPr lang="en-US" sz="3200" dirty="0">
                <a:effectLst/>
                <a:latin typeface="Times New Roman" panose="02020603050405020304" pitchFamily="18" charset="0"/>
                <a:ea typeface="Arial" panose="020B0604020202020204" pitchFamily="34" charset="0"/>
              </a:rPr>
              <a:t>Both Ground and power distribution in PCB refer to the practices and components used to ensure the safe and efficient distribution of power and ground signals in a printed circuit board (PCB).</a:t>
            </a:r>
          </a:p>
          <a:p>
            <a:pPr algn="just"/>
            <a:r>
              <a:rPr lang="en-US" sz="3200" dirty="0">
                <a:effectLst/>
                <a:latin typeface="Times New Roman" panose="02020603050405020304" pitchFamily="18" charset="0"/>
                <a:ea typeface="Arial" panose="020B0604020202020204" pitchFamily="34" charset="0"/>
              </a:rPr>
              <a:t>Power distribution involves routing power from the power source to the different components on the PCB while ground distribution involves routing the ground signal to provide a reference point for the circuit.</a:t>
            </a:r>
          </a:p>
          <a:p>
            <a:pPr algn="just"/>
            <a:r>
              <a:rPr lang="en-US" sz="3200" dirty="0">
                <a:effectLst/>
                <a:latin typeface="Times New Roman" panose="02020603050405020304" pitchFamily="18" charset="0"/>
                <a:ea typeface="Arial" panose="020B0604020202020204" pitchFamily="34" charset="0"/>
              </a:rPr>
              <a:t>This helps to minimize noise and interference, improve signal integrity, and ensure the safe operation of the circuit.</a:t>
            </a:r>
            <a:endParaRPr lang="en-US" sz="3200" dirty="0"/>
          </a:p>
        </p:txBody>
      </p:sp>
    </p:spTree>
    <p:extLst>
      <p:ext uri="{BB962C8B-B14F-4D97-AF65-F5344CB8AC3E}">
        <p14:creationId xmlns:p14="http://schemas.microsoft.com/office/powerpoint/2010/main" val="2870962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B8244F-22D3-ECE3-FDA3-946B444E38F2}"/>
              </a:ext>
            </a:extLst>
          </p:cNvPr>
          <p:cNvSpPr>
            <a:spLocks noGrp="1"/>
          </p:cNvSpPr>
          <p:nvPr>
            <p:ph idx="1"/>
          </p:nvPr>
        </p:nvSpPr>
        <p:spPr>
          <a:xfrm>
            <a:off x="838200" y="490194"/>
            <a:ext cx="10515600" cy="5686769"/>
          </a:xfrm>
        </p:spPr>
        <p:txBody>
          <a:bodyPr>
            <a:normAutofit/>
          </a:bodyPr>
          <a:lstStyle/>
          <a:p>
            <a:pPr marL="0" indent="0" algn="just">
              <a:buNone/>
            </a:pPr>
            <a:r>
              <a:rPr lang="en-US" sz="3600" dirty="0">
                <a:effectLst/>
                <a:latin typeface="Times New Roman" panose="02020603050405020304" pitchFamily="18" charset="0"/>
                <a:ea typeface="Arial" panose="020B0604020202020204" pitchFamily="34" charset="0"/>
              </a:rPr>
              <a:t>Common components used in power and ground distribution in PCBs include :</a:t>
            </a:r>
          </a:p>
          <a:p>
            <a:pPr algn="just"/>
            <a:r>
              <a:rPr lang="en-US" sz="3600" dirty="0">
                <a:latin typeface="Times New Roman" panose="02020603050405020304" pitchFamily="18" charset="0"/>
                <a:ea typeface="Arial" panose="020B0604020202020204" pitchFamily="34" charset="0"/>
              </a:rPr>
              <a:t>P</a:t>
            </a:r>
            <a:r>
              <a:rPr lang="en-US" sz="3600" dirty="0">
                <a:effectLst/>
                <a:latin typeface="Times New Roman" panose="02020603050405020304" pitchFamily="18" charset="0"/>
                <a:ea typeface="Arial" panose="020B0604020202020204" pitchFamily="34" charset="0"/>
              </a:rPr>
              <a:t>ower planes, </a:t>
            </a:r>
          </a:p>
          <a:p>
            <a:pPr algn="just"/>
            <a:r>
              <a:rPr lang="en-US" sz="3600" dirty="0">
                <a:effectLst/>
                <a:latin typeface="Times New Roman" panose="02020603050405020304" pitchFamily="18" charset="0"/>
                <a:ea typeface="Arial" panose="020B0604020202020204" pitchFamily="34" charset="0"/>
              </a:rPr>
              <a:t>Voltage regulators, and </a:t>
            </a:r>
          </a:p>
          <a:p>
            <a:pPr algn="just"/>
            <a:r>
              <a:rPr lang="en-US" sz="3600" dirty="0">
                <a:latin typeface="Times New Roman" panose="02020603050405020304" pitchFamily="18" charset="0"/>
                <a:ea typeface="Arial" panose="020B0604020202020204" pitchFamily="34" charset="0"/>
              </a:rPr>
              <a:t>G</a:t>
            </a:r>
            <a:r>
              <a:rPr lang="en-US" sz="3600" dirty="0">
                <a:effectLst/>
                <a:latin typeface="Times New Roman" panose="02020603050405020304" pitchFamily="18" charset="0"/>
                <a:ea typeface="Arial" panose="020B0604020202020204" pitchFamily="34" charset="0"/>
              </a:rPr>
              <a:t>round planes. </a:t>
            </a:r>
          </a:p>
          <a:p>
            <a:pPr marL="0" indent="0" algn="just">
              <a:buNone/>
            </a:pPr>
            <a:r>
              <a:rPr lang="en-US" sz="3600" dirty="0">
                <a:effectLst/>
                <a:latin typeface="Times New Roman" panose="02020603050405020304" pitchFamily="18" charset="0"/>
                <a:ea typeface="Arial" panose="020B0604020202020204" pitchFamily="34" charset="0"/>
              </a:rPr>
              <a:t>Power and ground planes are large areas of copper that are used to distribute power and ground throughout the board. </a:t>
            </a:r>
            <a:endParaRPr lang="en-US" sz="3600" dirty="0"/>
          </a:p>
        </p:txBody>
      </p:sp>
    </p:spTree>
    <p:extLst>
      <p:ext uri="{BB962C8B-B14F-4D97-AF65-F5344CB8AC3E}">
        <p14:creationId xmlns:p14="http://schemas.microsoft.com/office/powerpoint/2010/main" val="2837444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50D598-E623-E004-0679-72A3DC610EF4}"/>
              </a:ext>
            </a:extLst>
          </p:cNvPr>
          <p:cNvPicPr>
            <a:picLocks noGrp="1" noChangeAspect="1"/>
          </p:cNvPicPr>
          <p:nvPr>
            <p:ph idx="1"/>
          </p:nvPr>
        </p:nvPicPr>
        <p:blipFill>
          <a:blip r:embed="rId2"/>
          <a:stretch>
            <a:fillRect/>
          </a:stretch>
        </p:blipFill>
        <p:spPr>
          <a:xfrm>
            <a:off x="337930" y="589055"/>
            <a:ext cx="8887584" cy="5093348"/>
          </a:xfrm>
        </p:spPr>
      </p:pic>
      <p:sp>
        <p:nvSpPr>
          <p:cNvPr id="6" name="Oval 5">
            <a:extLst>
              <a:ext uri="{FF2B5EF4-FFF2-40B4-BE49-F238E27FC236}">
                <a16:creationId xmlns:a16="http://schemas.microsoft.com/office/drawing/2014/main" id="{6EAEFFE1-1DCD-4AE7-1E76-ACA7561AC794}"/>
              </a:ext>
            </a:extLst>
          </p:cNvPr>
          <p:cNvSpPr/>
          <p:nvPr/>
        </p:nvSpPr>
        <p:spPr>
          <a:xfrm>
            <a:off x="9320981" y="1504335"/>
            <a:ext cx="2625214" cy="3303639"/>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dirty="0"/>
              <a:t>Analyze this image and tell us what you observe?</a:t>
            </a:r>
          </a:p>
        </p:txBody>
      </p:sp>
    </p:spTree>
    <p:extLst>
      <p:ext uri="{BB962C8B-B14F-4D97-AF65-F5344CB8AC3E}">
        <p14:creationId xmlns:p14="http://schemas.microsoft.com/office/powerpoint/2010/main" val="417949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AE784D4-829A-4A7E-5633-28DF85497FC4}"/>
              </a:ext>
            </a:extLst>
          </p:cNvPr>
          <p:cNvPicPr>
            <a:picLocks noGrp="1" noChangeAspect="1"/>
          </p:cNvPicPr>
          <p:nvPr>
            <p:ph idx="1"/>
          </p:nvPr>
        </p:nvPicPr>
        <p:blipFill>
          <a:blip r:embed="rId2"/>
          <a:stretch>
            <a:fillRect/>
          </a:stretch>
        </p:blipFill>
        <p:spPr>
          <a:xfrm>
            <a:off x="1621410" y="593889"/>
            <a:ext cx="7129300" cy="5965545"/>
          </a:xfrm>
          <a:prstGeom prst="rect">
            <a:avLst/>
          </a:prstGeom>
        </p:spPr>
      </p:pic>
    </p:spTree>
    <p:extLst>
      <p:ext uri="{BB962C8B-B14F-4D97-AF65-F5344CB8AC3E}">
        <p14:creationId xmlns:p14="http://schemas.microsoft.com/office/powerpoint/2010/main" val="720333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F206-9AE9-68C9-6E1B-7E369372F4D9}"/>
              </a:ext>
            </a:extLst>
          </p:cNvPr>
          <p:cNvSpPr>
            <a:spLocks noGrp="1"/>
          </p:cNvSpPr>
          <p:nvPr>
            <p:ph type="title"/>
          </p:nvPr>
        </p:nvSpPr>
        <p:spPr>
          <a:xfrm>
            <a:off x="838200" y="365126"/>
            <a:ext cx="10515600" cy="883572"/>
          </a:xfrm>
        </p:spPr>
        <p:txBody>
          <a:bodyPr>
            <a:normAutofit fontScale="90000"/>
          </a:bodyPr>
          <a:lstStyle/>
          <a:p>
            <a:br>
              <a:rPr lang="en-US" sz="32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2.1.5.</a:t>
            </a: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 Gerber File Generation</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131324D-2E1F-7872-CF63-29A6D1E4E4D8}"/>
              </a:ext>
            </a:extLst>
          </p:cNvPr>
          <p:cNvSpPr>
            <a:spLocks noGrp="1"/>
          </p:cNvSpPr>
          <p:nvPr>
            <p:ph idx="1"/>
          </p:nvPr>
        </p:nvSpPr>
        <p:spPr>
          <a:xfrm>
            <a:off x="442452" y="1160206"/>
            <a:ext cx="10911348" cy="5016757"/>
          </a:xfrm>
        </p:spPr>
        <p:txBody>
          <a:bodyPr>
            <a:normAutofit/>
          </a:bodyPr>
          <a:lstStyle/>
          <a:p>
            <a:pPr algn="just"/>
            <a:r>
              <a:rPr lang="en-US" dirty="0">
                <a:effectLst/>
                <a:latin typeface="Times New Roman" panose="02020603050405020304" pitchFamily="18" charset="0"/>
                <a:ea typeface="Arial" panose="020B0604020202020204" pitchFamily="34" charset="0"/>
              </a:rPr>
              <a:t>Gerber files are a set of files used in the manufacturing of printed circuit boards (PCBs). When creating a PCB, engineers design the circuitry using software that generates various files, including Gerber files. </a:t>
            </a:r>
          </a:p>
          <a:p>
            <a:pPr algn="just"/>
            <a:r>
              <a:rPr lang="en-US" dirty="0">
                <a:effectLst/>
                <a:latin typeface="Times New Roman" panose="02020603050405020304" pitchFamily="18" charset="0"/>
                <a:ea typeface="Arial" panose="020B0604020202020204" pitchFamily="34" charset="0"/>
              </a:rPr>
              <a:t>These files contain information about different layers of the PCB, such as copper traces, solder mask, and drill holes.</a:t>
            </a:r>
          </a:p>
          <a:p>
            <a:pPr algn="just"/>
            <a:r>
              <a:rPr lang="en-US" dirty="0">
                <a:effectLst/>
                <a:latin typeface="Times New Roman" panose="02020603050405020304" pitchFamily="18" charset="0"/>
                <a:ea typeface="Arial" panose="020B0604020202020204" pitchFamily="34" charset="0"/>
              </a:rPr>
              <a:t>The Gerber files serve as a standardized format that PCB manufacturers use to understand the specifics of the design, allowing them to produce the PCB accurately according to the designer's specifications.</a:t>
            </a:r>
            <a:endParaRPr lang="en-US" dirty="0">
              <a:latin typeface="Times New Roman" panose="02020603050405020304" pitchFamily="18" charset="0"/>
              <a:ea typeface="Arial" panose="020B0604020202020204" pitchFamily="34" charset="0"/>
            </a:endParaRPr>
          </a:p>
          <a:p>
            <a:pPr algn="just"/>
            <a:r>
              <a:rPr lang="en-US" dirty="0">
                <a:effectLst/>
                <a:latin typeface="Times New Roman" panose="02020603050405020304" pitchFamily="18" charset="0"/>
                <a:ea typeface="Arial" panose="020B0604020202020204" pitchFamily="34" charset="0"/>
              </a:rPr>
              <a:t>These files typically contain information about the circuit layout, component placement, and routing, and are used to generate a physical layout of the circuit on a printed circuit board</a:t>
            </a:r>
            <a:endParaRPr lang="en-US" dirty="0"/>
          </a:p>
        </p:txBody>
      </p:sp>
    </p:spTree>
    <p:extLst>
      <p:ext uri="{BB962C8B-B14F-4D97-AF65-F5344CB8AC3E}">
        <p14:creationId xmlns:p14="http://schemas.microsoft.com/office/powerpoint/2010/main" val="494877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Gerber-file-East-West-MFG">
            <a:extLst>
              <a:ext uri="{FF2B5EF4-FFF2-40B4-BE49-F238E27FC236}">
                <a16:creationId xmlns:a16="http://schemas.microsoft.com/office/drawing/2014/main" id="{E9A02389-6397-9408-4283-35C160ADD1B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7755" y="491613"/>
            <a:ext cx="10255725" cy="5771535"/>
          </a:xfrm>
          <a:prstGeom prst="rect">
            <a:avLst/>
          </a:prstGeom>
          <a:noFill/>
          <a:ln>
            <a:noFill/>
          </a:ln>
        </p:spPr>
      </p:pic>
    </p:spTree>
    <p:extLst>
      <p:ext uri="{BB962C8B-B14F-4D97-AF65-F5344CB8AC3E}">
        <p14:creationId xmlns:p14="http://schemas.microsoft.com/office/powerpoint/2010/main" val="13056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7DEA-79F3-26AA-9640-CD94826659B6}"/>
              </a:ext>
            </a:extLst>
          </p:cNvPr>
          <p:cNvSpPr>
            <a:spLocks noGrp="1"/>
          </p:cNvSpPr>
          <p:nvPr>
            <p:ph type="title"/>
          </p:nvPr>
        </p:nvSpPr>
        <p:spPr>
          <a:xfrm>
            <a:off x="530942" y="206477"/>
            <a:ext cx="10822858" cy="934065"/>
          </a:xfrm>
        </p:spPr>
        <p:txBody>
          <a:bodyPr>
            <a:normAutofit fontScale="90000"/>
          </a:bodyPr>
          <a:lstStyle/>
          <a:p>
            <a:br>
              <a:rPr lang="en-ZA" sz="1800"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dirty="0">
                <a:effectLst/>
                <a:latin typeface="Times New Roman" panose="02020603050405020304" pitchFamily="18" charset="0"/>
                <a:ea typeface="Arial" panose="020B0604020202020204" pitchFamily="34" charset="0"/>
                <a:cs typeface="Times New Roman" panose="02020603050405020304" pitchFamily="18" charset="0"/>
              </a:rPr>
            </a:b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2.1.6. Printing the PCB</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D3A08A3-AB5A-9B2D-591C-CA504F71D377}"/>
              </a:ext>
            </a:extLst>
          </p:cNvPr>
          <p:cNvSpPr>
            <a:spLocks noGrp="1"/>
          </p:cNvSpPr>
          <p:nvPr>
            <p:ph idx="1"/>
          </p:nvPr>
        </p:nvSpPr>
        <p:spPr>
          <a:xfrm>
            <a:off x="452283" y="1140542"/>
            <a:ext cx="11405419" cy="5510981"/>
          </a:xfrm>
        </p:spPr>
        <p:txBody>
          <a:bodyPr>
            <a:normAutofit/>
          </a:bodyPr>
          <a:lstStyle/>
          <a:p>
            <a:r>
              <a:rPr lang="en-US" sz="3200" dirty="0">
                <a:effectLst/>
                <a:latin typeface="Times New Roman" panose="02020603050405020304" pitchFamily="18" charset="0"/>
                <a:ea typeface="Calibri" panose="020F0502020204030204" pitchFamily="34" charset="0"/>
              </a:rPr>
              <a:t>PCB, or printed circuit board, is a flat, electronic board designed to carry components and connect them together using conductive traces. </a:t>
            </a:r>
          </a:p>
          <a:p>
            <a:r>
              <a:rPr lang="en-US" sz="3200" dirty="0">
                <a:effectLst/>
                <a:latin typeface="Times New Roman" panose="02020603050405020304" pitchFamily="18" charset="0"/>
                <a:ea typeface="Calibri" panose="020F0502020204030204" pitchFamily="34" charset="0"/>
              </a:rPr>
              <a:t>To print a PCB design, a printer that specializes in PCBs, such as an inkjet or laser printer, must be used. </a:t>
            </a:r>
          </a:p>
          <a:p>
            <a:r>
              <a:rPr lang="en-US" sz="3200" dirty="0">
                <a:effectLst/>
                <a:latin typeface="Times New Roman" panose="02020603050405020304" pitchFamily="18" charset="0"/>
                <a:ea typeface="Calibri" panose="020F0502020204030204" pitchFamily="34" charset="0"/>
              </a:rPr>
              <a:t>These printers can print the PCB design onto a sheet of material, typically a photosensitive polymer film or paper, called a photoresist.</a:t>
            </a:r>
          </a:p>
          <a:p>
            <a:r>
              <a:rPr lang="en-US" sz="3200" dirty="0">
                <a:effectLst/>
                <a:latin typeface="Times New Roman" panose="02020603050405020304" pitchFamily="18" charset="0"/>
                <a:ea typeface="Calibri" panose="020F0502020204030204" pitchFamily="34" charset="0"/>
              </a:rPr>
              <a:t>Printing PCBs (Printed Circuit Boards) involves creating the layout of conductive pathways on a non-conductive substrate to form electronic circuits.</a:t>
            </a:r>
            <a:endParaRPr lang="en-US" sz="3200" dirty="0"/>
          </a:p>
        </p:txBody>
      </p:sp>
    </p:spTree>
    <p:extLst>
      <p:ext uri="{BB962C8B-B14F-4D97-AF65-F5344CB8AC3E}">
        <p14:creationId xmlns:p14="http://schemas.microsoft.com/office/powerpoint/2010/main" val="2003568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457B-E74E-9678-6214-F154BDFDE95B}"/>
              </a:ext>
            </a:extLst>
          </p:cNvPr>
          <p:cNvSpPr>
            <a:spLocks noGrp="1"/>
          </p:cNvSpPr>
          <p:nvPr>
            <p:ph type="title"/>
          </p:nvPr>
        </p:nvSpPr>
        <p:spPr/>
        <p:txBody>
          <a:bodyPr/>
          <a:lstStyle/>
          <a:p>
            <a:r>
              <a:rPr lang="en-US" dirty="0" err="1"/>
              <a:t>Conts</a:t>
            </a:r>
            <a:r>
              <a:rPr lang="en-US" dirty="0"/>
              <a:t>,</a:t>
            </a:r>
          </a:p>
        </p:txBody>
      </p:sp>
      <p:sp>
        <p:nvSpPr>
          <p:cNvPr id="3" name="Content Placeholder 2">
            <a:extLst>
              <a:ext uri="{FF2B5EF4-FFF2-40B4-BE49-F238E27FC236}">
                <a16:creationId xmlns:a16="http://schemas.microsoft.com/office/drawing/2014/main" id="{D45EC2FC-C124-0BC1-794D-6FF347213C86}"/>
              </a:ext>
            </a:extLst>
          </p:cNvPr>
          <p:cNvSpPr>
            <a:spLocks noGrp="1"/>
          </p:cNvSpPr>
          <p:nvPr>
            <p:ph idx="1"/>
          </p:nvPr>
        </p:nvSpPr>
        <p:spPr/>
        <p:txBody>
          <a:bodyPr/>
          <a:lstStyle/>
          <a:p>
            <a:pPr marL="0" marR="0" lvl="0" indent="0">
              <a:lnSpc>
                <a:spcPct val="115000"/>
              </a:lnSpc>
              <a:spcBef>
                <a:spcPts val="0"/>
              </a:spcBef>
              <a:spcAft>
                <a:spcPts val="1200"/>
              </a:spcAft>
              <a:buNone/>
            </a:pPr>
            <a:r>
              <a:rPr lang="en-ZA" sz="3200" dirty="0">
                <a:latin typeface="Times New Roman" panose="02020603050405020304" pitchFamily="18" charset="0"/>
                <a:ea typeface="Arial" panose="020B0604020202020204" pitchFamily="34" charset="0"/>
                <a:cs typeface="Times New Roman" panose="02020603050405020304" pitchFamily="18" charset="0"/>
              </a:rPr>
              <a:t>Two categories:/QUESTION: Differentiate between:</a:t>
            </a:r>
            <a:endParaRPr lang="en-ZA" sz="32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nSpc>
                <a:spcPct val="115000"/>
              </a:lnSpc>
              <a:spcBef>
                <a:spcPts val="0"/>
              </a:spcBef>
              <a:spcAft>
                <a:spcPts val="1200"/>
              </a:spcAft>
              <a:buFont typeface="+mj-lt"/>
              <a:buAutoNum type="arabicPeriod"/>
            </a:pPr>
            <a:r>
              <a:rPr lang="en-ZA" sz="3200" b="1" dirty="0">
                <a:effectLst/>
                <a:latin typeface="Times New Roman" panose="02020603050405020304" pitchFamily="18" charset="0"/>
                <a:ea typeface="Arial" panose="020B0604020202020204" pitchFamily="34" charset="0"/>
                <a:cs typeface="Times New Roman" panose="02020603050405020304" pitchFamily="18" charset="0"/>
              </a:rPr>
              <a:t>In house printing and</a:t>
            </a:r>
            <a:endParaRPr lang="en-US" sz="3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ZA" sz="3200" b="1" dirty="0">
                <a:effectLst/>
                <a:latin typeface="Times New Roman" panose="02020603050405020304" pitchFamily="18" charset="0"/>
                <a:ea typeface="Arial" panose="020B0604020202020204" pitchFamily="34" charset="0"/>
                <a:cs typeface="Times New Roman" panose="02020603050405020304" pitchFamily="18" charset="0"/>
              </a:rPr>
              <a:t>Outsourcing printing</a:t>
            </a:r>
          </a:p>
          <a:p>
            <a:pPr marL="342900" marR="0" lvl="0" indent="-342900">
              <a:lnSpc>
                <a:spcPct val="115000"/>
              </a:lnSpc>
              <a:spcBef>
                <a:spcPts val="0"/>
              </a:spcBef>
              <a:spcAft>
                <a:spcPts val="0"/>
              </a:spcAft>
              <a:buFont typeface="+mj-lt"/>
              <a:buAutoNum type="arabicPeriod"/>
            </a:pPr>
            <a:endParaRPr lang="en-US" sz="32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51880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4ACFA-CB88-BC42-63A5-565C183E670D}"/>
              </a:ext>
            </a:extLst>
          </p:cNvPr>
          <p:cNvSpPr>
            <a:spLocks noGrp="1"/>
          </p:cNvSpPr>
          <p:nvPr>
            <p:ph type="title"/>
          </p:nvPr>
        </p:nvSpPr>
        <p:spPr>
          <a:xfrm>
            <a:off x="838200" y="365125"/>
            <a:ext cx="10515600" cy="795081"/>
          </a:xfrm>
        </p:spPr>
        <p:txBody>
          <a:bodyPr>
            <a:normAutofit fontScale="90000"/>
          </a:bodyPr>
          <a:lstStyle/>
          <a:p>
            <a:br>
              <a:rPr lang="en-ZA"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ZA" sz="1800" b="1" dirty="0">
                <a:solidFill>
                  <a:srgbClr val="0070C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1.In house printing</a:t>
            </a: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5F5D334-CAB2-7097-AD88-77C9413C7C10}"/>
              </a:ext>
            </a:extLst>
          </p:cNvPr>
          <p:cNvSpPr>
            <a:spLocks noGrp="1"/>
          </p:cNvSpPr>
          <p:nvPr>
            <p:ph idx="1"/>
          </p:nvPr>
        </p:nvSpPr>
        <p:spPr>
          <a:xfrm>
            <a:off x="471948" y="1160206"/>
            <a:ext cx="10881852" cy="5496233"/>
          </a:xfrm>
        </p:spPr>
        <p:txBody>
          <a:bodyPr>
            <a:normAutofit/>
          </a:bodyPr>
          <a:lstStyle/>
          <a:p>
            <a:pPr algn="just"/>
            <a:r>
              <a:rPr lang="en-ZA" dirty="0">
                <a:effectLst/>
                <a:latin typeface="Times New Roman" panose="02020603050405020304" pitchFamily="18" charset="0"/>
                <a:ea typeface="Arial" panose="020B0604020202020204" pitchFamily="34" charset="0"/>
              </a:rPr>
              <a:t>In-house printing refers to the process of manufacturing or printing PCBs within the facilities or premises of the company itself. This involves having the necessary equipment, machinery, and expertise on-site to design, prototype, and manufacture the PCBs. Companies may choose to have an in-house PCB printing setup to have greater control over the production process, confidentiality of designs, and faster turnaround times for prototypes or smaller batches of PCBs. </a:t>
            </a:r>
          </a:p>
          <a:p>
            <a:pPr algn="just"/>
            <a:r>
              <a:rPr lang="en-US" dirty="0">
                <a:effectLst/>
                <a:latin typeface="Times New Roman" panose="02020603050405020304" pitchFamily="18" charset="0"/>
                <a:ea typeface="Arial" panose="020B0604020202020204" pitchFamily="34" charset="0"/>
                <a:cs typeface="Times New Roman" panose="02020603050405020304" pitchFamily="18" charset="0"/>
              </a:rPr>
              <a:t>In-house printing can be useful for prototyping, small production runs, or for making changes to existing designs. It can also result in cost savings compared to outsourcing production, since it eliminates the need for separate manufacturing processes and does not require shipping the board to a remote location. </a:t>
            </a:r>
          </a:p>
          <a:p>
            <a:endParaRPr lang="en-US" b="1" dirty="0"/>
          </a:p>
        </p:txBody>
      </p:sp>
    </p:spTree>
    <p:extLst>
      <p:ext uri="{BB962C8B-B14F-4D97-AF65-F5344CB8AC3E}">
        <p14:creationId xmlns:p14="http://schemas.microsoft.com/office/powerpoint/2010/main" val="320578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ADCB-165D-1A1A-3E2B-7DA687087D1C}"/>
              </a:ext>
            </a:extLst>
          </p:cNvPr>
          <p:cNvSpPr>
            <a:spLocks noGrp="1"/>
          </p:cNvSpPr>
          <p:nvPr>
            <p:ph type="title"/>
          </p:nvPr>
        </p:nvSpPr>
        <p:spPr/>
        <p:txBody>
          <a:bodyPr/>
          <a:lstStyle/>
          <a:p>
            <a:r>
              <a:rPr lang="en-US" dirty="0" err="1"/>
              <a:t>Conts</a:t>
            </a:r>
            <a:r>
              <a:rPr lang="en-US" dirty="0"/>
              <a:t>,</a:t>
            </a:r>
          </a:p>
        </p:txBody>
      </p:sp>
      <p:sp>
        <p:nvSpPr>
          <p:cNvPr id="3" name="Content Placeholder 2">
            <a:extLst>
              <a:ext uri="{FF2B5EF4-FFF2-40B4-BE49-F238E27FC236}">
                <a16:creationId xmlns:a16="http://schemas.microsoft.com/office/drawing/2014/main" id="{492E6B1A-5392-70C5-B406-ADA6F8179D1A}"/>
              </a:ext>
            </a:extLst>
          </p:cNvPr>
          <p:cNvSpPr>
            <a:spLocks noGrp="1"/>
          </p:cNvSpPr>
          <p:nvPr>
            <p:ph idx="1"/>
          </p:nvPr>
        </p:nvSpPr>
        <p:spPr/>
        <p:txBody>
          <a:bodyPr>
            <a:normAutofit/>
          </a:bodyPr>
          <a:lstStyle/>
          <a:p>
            <a:r>
              <a:rPr lang="en-US" sz="3200" dirty="0">
                <a:latin typeface="Times New Roman" panose="02020603050405020304" pitchFamily="18" charset="0"/>
                <a:ea typeface="Arial" panose="020B0604020202020204" pitchFamily="34" charset="0"/>
              </a:rPr>
              <a:t>I</a:t>
            </a:r>
            <a:r>
              <a:rPr lang="en-US" sz="3200" dirty="0">
                <a:effectLst/>
                <a:latin typeface="Times New Roman" panose="02020603050405020304" pitchFamily="18" charset="0"/>
                <a:ea typeface="Arial" panose="020B0604020202020204" pitchFamily="34" charset="0"/>
              </a:rPr>
              <a:t>nternal development or “insourcing” refers to creating software within your company.</a:t>
            </a:r>
          </a:p>
          <a:p>
            <a:r>
              <a:rPr lang="en-US" sz="3200" dirty="0">
                <a:effectLst/>
                <a:latin typeface="Times New Roman" panose="02020603050405020304" pitchFamily="18" charset="0"/>
                <a:ea typeface="Arial" panose="020B0604020202020204" pitchFamily="34" charset="0"/>
              </a:rPr>
              <a:t>This process involves full-time developers with a fixed or fixed salary and other employment benefits.</a:t>
            </a:r>
          </a:p>
          <a:p>
            <a:r>
              <a:rPr lang="en-US" sz="3200" dirty="0">
                <a:effectLst/>
                <a:latin typeface="Times New Roman" panose="02020603050405020304" pitchFamily="18" charset="0"/>
                <a:ea typeface="Arial" panose="020B0604020202020204" pitchFamily="34" charset="0"/>
              </a:rPr>
              <a:t>Developing software in-house also requires setting up an office or infrastructure with all the amenities (hardware and software).</a:t>
            </a:r>
            <a:endParaRPr lang="en-US" sz="3200" dirty="0"/>
          </a:p>
        </p:txBody>
      </p:sp>
    </p:spTree>
    <p:extLst>
      <p:ext uri="{BB962C8B-B14F-4D97-AF65-F5344CB8AC3E}">
        <p14:creationId xmlns:p14="http://schemas.microsoft.com/office/powerpoint/2010/main" val="3008072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226E-1793-499B-B80D-AA48EE75F5C1}"/>
              </a:ext>
            </a:extLst>
          </p:cNvPr>
          <p:cNvSpPr>
            <a:spLocks noGrp="1"/>
          </p:cNvSpPr>
          <p:nvPr>
            <p:ph type="title"/>
          </p:nvPr>
        </p:nvSpPr>
        <p:spPr>
          <a:xfrm>
            <a:off x="294968" y="226143"/>
            <a:ext cx="11058832" cy="835742"/>
          </a:xfrm>
        </p:spPr>
        <p:txBody>
          <a:bodyPr>
            <a:normAutofit fontScale="90000"/>
          </a:bodyPr>
          <a:lstStyle/>
          <a:p>
            <a:br>
              <a:rPr lang="en-ZA" sz="1800" b="1" dirty="0">
                <a:solidFill>
                  <a:srgbClr val="00B0F0"/>
                </a:solidFill>
                <a:effectLst/>
                <a:latin typeface="Times New Roman" panose="02020603050405020304" pitchFamily="18" charset="0"/>
                <a:ea typeface="Arial" panose="020B0604020202020204" pitchFamily="34" charset="0"/>
                <a:cs typeface="Times New Roman" panose="02020603050405020304" pitchFamily="18" charset="0"/>
              </a:rPr>
            </a:br>
            <a:br>
              <a:rPr lang="en-ZA" sz="1800" b="1" dirty="0">
                <a:solidFill>
                  <a:srgbClr val="00B0F0"/>
                </a:solidFill>
                <a:effectLst/>
                <a:latin typeface="Times New Roman" panose="02020603050405020304" pitchFamily="18" charset="0"/>
                <a:ea typeface="Arial" panose="020B0604020202020204" pitchFamily="34" charset="0"/>
                <a:cs typeface="Times New Roman" panose="02020603050405020304" pitchFamily="18" charset="0"/>
              </a:rPr>
            </a:b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2.Outsourcing printing</a:t>
            </a: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7EB91C8-3159-7370-B708-088D76DC418B}"/>
              </a:ext>
            </a:extLst>
          </p:cNvPr>
          <p:cNvSpPr>
            <a:spLocks noGrp="1"/>
          </p:cNvSpPr>
          <p:nvPr>
            <p:ph idx="1"/>
          </p:nvPr>
        </p:nvSpPr>
        <p:spPr>
          <a:xfrm>
            <a:off x="226142" y="1189703"/>
            <a:ext cx="11127658" cy="5545394"/>
          </a:xfrm>
        </p:spPr>
        <p:txBody>
          <a:bodyPr/>
          <a:lstStyle/>
          <a:p>
            <a:pPr algn="just"/>
            <a:r>
              <a:rPr lang="en-ZA" b="1" dirty="0">
                <a:effectLst/>
                <a:latin typeface="Times New Roman" panose="02020603050405020304" pitchFamily="18" charset="0"/>
                <a:ea typeface="Arial" panose="020B0604020202020204" pitchFamily="34" charset="0"/>
              </a:rPr>
              <a:t>Outsourcing printing </a:t>
            </a:r>
            <a:r>
              <a:rPr lang="en-ZA" dirty="0">
                <a:effectLst/>
                <a:latin typeface="Times New Roman" panose="02020603050405020304" pitchFamily="18" charset="0"/>
                <a:ea typeface="Arial" panose="020B0604020202020204" pitchFamily="34" charset="0"/>
              </a:rPr>
              <a:t>involves contracting another company or service provider outside of your own company's facilities to handle the printing or manufacturing of PCBs. This can be done for various reasons such as lack of in-house capabilities, cost-effectiveness for larger production runs, access to specialized technology or expertise, or to focus internal resources on other core aspects of the business. </a:t>
            </a:r>
          </a:p>
          <a:p>
            <a:pPr algn="just"/>
            <a:r>
              <a:rPr lang="en-US" dirty="0">
                <a:effectLst/>
                <a:latin typeface="Times New Roman" panose="02020603050405020304" pitchFamily="18" charset="0"/>
                <a:ea typeface="Arial" panose="020B0604020202020204" pitchFamily="34" charset="0"/>
                <a:cs typeface="Times New Roman" panose="02020603050405020304" pitchFamily="18" charset="0"/>
              </a:rPr>
              <a:t>The benefits of outsourcing printing for PCBs can include lower costs, faster production times, and access to specialized knowledge and expertise. </a:t>
            </a:r>
          </a:p>
          <a:p>
            <a:pPr algn="just"/>
            <a:r>
              <a:rPr lang="en-US" dirty="0">
                <a:effectLst/>
                <a:latin typeface="Times New Roman" panose="02020603050405020304" pitchFamily="18" charset="0"/>
                <a:ea typeface="Arial" panose="020B0604020202020204" pitchFamily="34" charset="0"/>
                <a:cs typeface="Times New Roman" panose="02020603050405020304" pitchFamily="18" charset="0"/>
              </a:rPr>
              <a:t>However, it is important to carefully evaluate potential partners and choose a reliable and experienced company to ensure high-quality results.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21590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D7725C9-0DBD-4055-21D1-C85BB3601D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0067" y="240022"/>
            <a:ext cx="10442496" cy="5413526"/>
          </a:xfrm>
          <a:prstGeom prst="rect">
            <a:avLst/>
          </a:prstGeom>
          <a:noFill/>
          <a:ln>
            <a:noFill/>
          </a:ln>
        </p:spPr>
      </p:pic>
    </p:spTree>
    <p:extLst>
      <p:ext uri="{BB962C8B-B14F-4D97-AF65-F5344CB8AC3E}">
        <p14:creationId xmlns:p14="http://schemas.microsoft.com/office/powerpoint/2010/main" val="1082364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1F6F86-2CC1-A518-B60D-373FBC92E5F8}"/>
              </a:ext>
            </a:extLst>
          </p:cNvPr>
          <p:cNvPicPr>
            <a:picLocks noGrp="1" noChangeAspect="1"/>
          </p:cNvPicPr>
          <p:nvPr>
            <p:ph idx="1"/>
          </p:nvPr>
        </p:nvPicPr>
        <p:blipFill>
          <a:blip r:embed="rId2"/>
          <a:stretch>
            <a:fillRect/>
          </a:stretch>
        </p:blipFill>
        <p:spPr>
          <a:xfrm>
            <a:off x="658761" y="393290"/>
            <a:ext cx="10585501" cy="5329083"/>
          </a:xfrm>
        </p:spPr>
      </p:pic>
    </p:spTree>
    <p:extLst>
      <p:ext uri="{BB962C8B-B14F-4D97-AF65-F5344CB8AC3E}">
        <p14:creationId xmlns:p14="http://schemas.microsoft.com/office/powerpoint/2010/main" val="362404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B229D1-56C6-6AEF-4755-B91689A0652A}"/>
              </a:ext>
            </a:extLst>
          </p:cNvPr>
          <p:cNvSpPr>
            <a:spLocks noGrp="1"/>
          </p:cNvSpPr>
          <p:nvPr>
            <p:ph idx="1"/>
          </p:nvPr>
        </p:nvSpPr>
        <p:spPr>
          <a:xfrm>
            <a:off x="838200" y="216310"/>
            <a:ext cx="10515600" cy="6440129"/>
          </a:xfrm>
        </p:spPr>
        <p:txBody>
          <a:bodyPr>
            <a:noAutofit/>
          </a:bodyPr>
          <a:lstStyle/>
          <a:p>
            <a:pPr marL="0" indent="0" algn="just">
              <a:buNone/>
            </a:pPr>
            <a:r>
              <a:rPr lang="en-US" dirty="0">
                <a:effectLst/>
                <a:latin typeface="Times New Roman" panose="02020603050405020304" pitchFamily="18" charset="0"/>
                <a:ea typeface="Times New Roman" panose="02020603050405020304" pitchFamily="18" charset="0"/>
              </a:rPr>
              <a:t>Developing a hardware device involves several steps, including :</a:t>
            </a:r>
            <a:endParaRPr lang="en-US" dirty="0">
              <a:latin typeface="Times New Roman" panose="02020603050405020304" pitchFamily="18" charset="0"/>
              <a:ea typeface="Times New Roman" panose="02020603050405020304" pitchFamily="18" charset="0"/>
            </a:endParaRPr>
          </a:p>
          <a:p>
            <a:pPr algn="just"/>
            <a:r>
              <a:rPr lang="en-US" dirty="0">
                <a:latin typeface="Times New Roman" panose="02020603050405020304" pitchFamily="18" charset="0"/>
                <a:ea typeface="Times New Roman" panose="02020603050405020304" pitchFamily="18" charset="0"/>
              </a:rPr>
              <a:t>C</a:t>
            </a:r>
            <a:r>
              <a:rPr lang="en-US" dirty="0">
                <a:effectLst/>
                <a:latin typeface="Times New Roman" panose="02020603050405020304" pitchFamily="18" charset="0"/>
                <a:ea typeface="Times New Roman" panose="02020603050405020304" pitchFamily="18" charset="0"/>
              </a:rPr>
              <a:t>onceptualization (the process of creating a concept or idea in a broad mindset),</a:t>
            </a:r>
          </a:p>
          <a:p>
            <a:pPr algn="just"/>
            <a:r>
              <a:rPr lang="en-US" dirty="0">
                <a:latin typeface="Times New Roman" panose="02020603050405020304" pitchFamily="18" charset="0"/>
                <a:ea typeface="Times New Roman" panose="02020603050405020304" pitchFamily="18" charset="0"/>
              </a:rPr>
              <a:t>D</a:t>
            </a:r>
            <a:r>
              <a:rPr lang="en-US" dirty="0">
                <a:effectLst/>
                <a:latin typeface="Times New Roman" panose="02020603050405020304" pitchFamily="18" charset="0"/>
                <a:ea typeface="Times New Roman" panose="02020603050405020304" pitchFamily="18" charset="0"/>
              </a:rPr>
              <a:t>esign,</a:t>
            </a:r>
          </a:p>
          <a:p>
            <a:pPr algn="just"/>
            <a:r>
              <a:rPr lang="en-US" dirty="0">
                <a:latin typeface="Times New Roman" panose="02020603050405020304" pitchFamily="18" charset="0"/>
                <a:ea typeface="Times New Roman" panose="02020603050405020304" pitchFamily="18" charset="0"/>
              </a:rPr>
              <a:t>P</a:t>
            </a:r>
            <a:r>
              <a:rPr lang="en-US" dirty="0">
                <a:effectLst/>
                <a:latin typeface="Times New Roman" panose="02020603050405020304" pitchFamily="18" charset="0"/>
                <a:ea typeface="Times New Roman" panose="02020603050405020304" pitchFamily="18" charset="0"/>
              </a:rPr>
              <a:t>rototyping, </a:t>
            </a:r>
          </a:p>
          <a:p>
            <a:pPr algn="just"/>
            <a:r>
              <a:rPr lang="en-US" dirty="0">
                <a:latin typeface="Times New Roman" panose="02020603050405020304" pitchFamily="18" charset="0"/>
                <a:ea typeface="Times New Roman" panose="02020603050405020304" pitchFamily="18" charset="0"/>
              </a:rPr>
              <a:t>T</a:t>
            </a:r>
            <a:r>
              <a:rPr lang="en-US" dirty="0">
                <a:effectLst/>
                <a:latin typeface="Times New Roman" panose="02020603050405020304" pitchFamily="18" charset="0"/>
                <a:ea typeface="Times New Roman" panose="02020603050405020304" pitchFamily="18" charset="0"/>
              </a:rPr>
              <a:t>esting, and manufacturing.</a:t>
            </a:r>
          </a:p>
          <a:p>
            <a:pPr algn="just">
              <a:buFont typeface="Wingdings" panose="05000000000000000000" pitchFamily="2" charset="2"/>
              <a:buChar char="v"/>
            </a:pPr>
            <a:r>
              <a:rPr lang="en-US" dirty="0">
                <a:effectLst/>
                <a:latin typeface="Times New Roman" panose="02020603050405020304" pitchFamily="18" charset="0"/>
                <a:ea typeface="Times New Roman" panose="02020603050405020304" pitchFamily="18" charset="0"/>
              </a:rPr>
              <a:t>The process requires technical skills and knowledge in areas such as electronics, mechanics, and programming. </a:t>
            </a:r>
          </a:p>
          <a:p>
            <a:pPr algn="just">
              <a:buFont typeface="Wingdings" panose="05000000000000000000" pitchFamily="2" charset="2"/>
              <a:buChar char="v"/>
            </a:pPr>
            <a:r>
              <a:rPr lang="en-US" dirty="0">
                <a:effectLst/>
                <a:latin typeface="Times New Roman" panose="02020603050405020304" pitchFamily="18" charset="0"/>
                <a:ea typeface="Times New Roman" panose="02020603050405020304" pitchFamily="18" charset="0"/>
              </a:rPr>
              <a:t>It also involves understanding market needs and consumer behavior to create a device that meets their needs.</a:t>
            </a:r>
          </a:p>
          <a:p>
            <a:pPr algn="just">
              <a:buFont typeface="Wingdings" panose="05000000000000000000" pitchFamily="2" charset="2"/>
              <a:buChar char="v"/>
            </a:pPr>
            <a:r>
              <a:rPr lang="en-US" dirty="0">
                <a:effectLst/>
                <a:latin typeface="Times New Roman" panose="02020603050405020304" pitchFamily="18" charset="0"/>
                <a:ea typeface="Times New Roman" panose="02020603050405020304" pitchFamily="18" charset="0"/>
              </a:rPr>
              <a:t>Additionally, the development process requires collaboration between engineers, designers, and manufacturer to ensure the product is scalable, reliable, and cost-effective.</a:t>
            </a:r>
            <a:endParaRPr lang="en-US" dirty="0"/>
          </a:p>
        </p:txBody>
      </p:sp>
    </p:spTree>
    <p:extLst>
      <p:ext uri="{BB962C8B-B14F-4D97-AF65-F5344CB8AC3E}">
        <p14:creationId xmlns:p14="http://schemas.microsoft.com/office/powerpoint/2010/main" val="2185432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24778-D71A-2EE0-A690-809A69A2ED5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Advantages of</a:t>
            </a:r>
            <a:r>
              <a:rPr lang="en-ZA" sz="4400" b="1" dirty="0">
                <a:effectLst/>
                <a:latin typeface="Times New Roman" panose="02020603050405020304" pitchFamily="18" charset="0"/>
                <a:ea typeface="Times New Roman" panose="02020603050405020304" pitchFamily="18" charset="0"/>
                <a:cs typeface="Times New Roman" panose="02020603050405020304" pitchFamily="18" charset="0"/>
              </a:rPr>
              <a:t> In house printing</a:t>
            </a:r>
            <a:r>
              <a:rPr lang="en-US"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1A94D5DB-0522-D153-E12A-689413247E3F}"/>
              </a:ext>
            </a:extLst>
          </p:cNvPr>
          <p:cNvSpPr>
            <a:spLocks noGrp="1"/>
          </p:cNvSpPr>
          <p:nvPr>
            <p:ph idx="1"/>
          </p:nvPr>
        </p:nvSpPr>
        <p:spPr/>
        <p:txBody>
          <a:bodyPr>
            <a:normAutofit/>
          </a:bodyPr>
          <a:lstStyle/>
          <a:p>
            <a:r>
              <a:rPr lang="en-ZA" sz="3600" dirty="0">
                <a:effectLst/>
                <a:latin typeface="Times New Roman" panose="02020603050405020304" pitchFamily="18" charset="0"/>
                <a:ea typeface="Arial" panose="020B0604020202020204" pitchFamily="34" charset="0"/>
              </a:rPr>
              <a:t>Greater control and confidentiality</a:t>
            </a:r>
          </a:p>
          <a:p>
            <a:r>
              <a:rPr lang="en-ZA" sz="3600" dirty="0">
                <a:latin typeface="Times New Roman" panose="02020603050405020304" pitchFamily="18" charset="0"/>
              </a:rPr>
              <a:t>Offer a greater </a:t>
            </a:r>
            <a:r>
              <a:rPr lang="en-ZA" sz="3600" dirty="0">
                <a:effectLst/>
                <a:latin typeface="Times New Roman" panose="02020603050405020304" pitchFamily="18" charset="0"/>
                <a:ea typeface="Arial" panose="020B0604020202020204" pitchFamily="34" charset="0"/>
              </a:rPr>
              <a:t>Customization and flexibility</a:t>
            </a:r>
          </a:p>
          <a:p>
            <a:r>
              <a:rPr lang="en-ZA" sz="3600" dirty="0">
                <a:effectLst/>
                <a:latin typeface="Times New Roman" panose="02020603050405020304" pitchFamily="18" charset="0"/>
                <a:ea typeface="Arial" panose="020B0604020202020204" pitchFamily="34" charset="0"/>
              </a:rPr>
              <a:t>Cost efficiency for small runs.</a:t>
            </a:r>
          </a:p>
          <a:p>
            <a:r>
              <a:rPr lang="en-ZA" sz="3600" dirty="0">
                <a:latin typeface="Times New Roman" panose="02020603050405020304" pitchFamily="18" charset="0"/>
              </a:rPr>
              <a:t>Understanding the specifics.</a:t>
            </a:r>
            <a:endParaRPr lang="en-US" sz="3600" dirty="0"/>
          </a:p>
        </p:txBody>
      </p:sp>
    </p:spTree>
    <p:extLst>
      <p:ext uri="{BB962C8B-B14F-4D97-AF65-F5344CB8AC3E}">
        <p14:creationId xmlns:p14="http://schemas.microsoft.com/office/powerpoint/2010/main" val="319444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A4BBA-08FB-6C9C-BE36-BEA2B9C84B11}"/>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Disadvantages of</a:t>
            </a: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 In house printing</a:t>
            </a:r>
            <a:r>
              <a:rPr lang="en-US" sz="36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3F1A71E1-790D-7DFD-C293-0C661633382F}"/>
              </a:ext>
            </a:extLst>
          </p:cNvPr>
          <p:cNvSpPr>
            <a:spLocks noGrp="1"/>
          </p:cNvSpPr>
          <p:nvPr>
            <p:ph idx="1"/>
          </p:nvPr>
        </p:nvSpPr>
        <p:spPr/>
        <p:txBody>
          <a:bodyPr>
            <a:normAutofit/>
          </a:bodyPr>
          <a:lstStyle/>
          <a:p>
            <a:r>
              <a:rPr lang="en-ZA" sz="3600" dirty="0">
                <a:effectLst/>
                <a:latin typeface="Times New Roman" panose="02020603050405020304" pitchFamily="18" charset="0"/>
                <a:ea typeface="Arial" panose="020B0604020202020204" pitchFamily="34" charset="0"/>
              </a:rPr>
              <a:t>Initial investment and maintenance is a challenge.</a:t>
            </a:r>
          </a:p>
          <a:p>
            <a:r>
              <a:rPr lang="en-ZA" sz="3600" dirty="0">
                <a:effectLst/>
                <a:latin typeface="Times New Roman" panose="02020603050405020304" pitchFamily="18" charset="0"/>
                <a:ea typeface="Arial" panose="020B0604020202020204" pitchFamily="34" charset="0"/>
              </a:rPr>
              <a:t>Limited capacity</a:t>
            </a:r>
          </a:p>
          <a:p>
            <a:r>
              <a:rPr lang="en-ZA" sz="3600" dirty="0">
                <a:latin typeface="Times New Roman" panose="02020603050405020304" pitchFamily="18" charset="0"/>
                <a:ea typeface="Arial" panose="020B0604020202020204" pitchFamily="34" charset="0"/>
              </a:rPr>
              <a:t>Searching for Expertise</a:t>
            </a:r>
          </a:p>
          <a:p>
            <a:r>
              <a:rPr lang="en-ZA" sz="3600" dirty="0">
                <a:effectLst/>
                <a:latin typeface="Times New Roman" panose="02020603050405020304" pitchFamily="18" charset="0"/>
                <a:ea typeface="Arial" panose="020B0604020202020204" pitchFamily="34" charset="0"/>
              </a:rPr>
              <a:t>Risk of technology obsolescence</a:t>
            </a:r>
          </a:p>
          <a:p>
            <a:r>
              <a:rPr lang="en-ZA" sz="3600" dirty="0">
                <a:latin typeface="Times New Roman" panose="02020603050405020304" pitchFamily="18" charset="0"/>
              </a:rPr>
              <a:t>Expansion of the staff.</a:t>
            </a:r>
          </a:p>
          <a:p>
            <a:r>
              <a:rPr lang="en-ZA" sz="3600" dirty="0">
                <a:latin typeface="Times New Roman" panose="02020603050405020304" pitchFamily="18" charset="0"/>
              </a:rPr>
              <a:t>High Price</a:t>
            </a:r>
          </a:p>
          <a:p>
            <a:r>
              <a:rPr lang="en-ZA" sz="3600" dirty="0">
                <a:latin typeface="Times New Roman" panose="02020603050405020304" pitchFamily="18" charset="0"/>
              </a:rPr>
              <a:t>Competitive risks.</a:t>
            </a:r>
            <a:endParaRPr lang="en-US" sz="3600" dirty="0"/>
          </a:p>
        </p:txBody>
      </p:sp>
    </p:spTree>
    <p:extLst>
      <p:ext uri="{BB962C8B-B14F-4D97-AF65-F5344CB8AC3E}">
        <p14:creationId xmlns:p14="http://schemas.microsoft.com/office/powerpoint/2010/main" val="1425664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9C46D-ED4E-BD19-688A-F823A46338F7}"/>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Advantages of </a:t>
            </a:r>
            <a:r>
              <a:rPr lang="en-ZA" sz="3200" b="1" dirty="0">
                <a:effectLst/>
                <a:latin typeface="Times New Roman" panose="02020603050405020304" pitchFamily="18" charset="0"/>
                <a:ea typeface="Arial" panose="020B0604020202020204" pitchFamily="34" charset="0"/>
              </a:rPr>
              <a:t>Outsourcing Printing</a:t>
            </a:r>
            <a:endParaRPr lang="en-US" sz="3200" b="1" dirty="0"/>
          </a:p>
        </p:txBody>
      </p:sp>
      <p:sp>
        <p:nvSpPr>
          <p:cNvPr id="3" name="Content Placeholder 2">
            <a:extLst>
              <a:ext uri="{FF2B5EF4-FFF2-40B4-BE49-F238E27FC236}">
                <a16:creationId xmlns:a16="http://schemas.microsoft.com/office/drawing/2014/main" id="{CC8F518C-7E0B-E893-132F-41855841F626}"/>
              </a:ext>
            </a:extLst>
          </p:cNvPr>
          <p:cNvSpPr>
            <a:spLocks noGrp="1"/>
          </p:cNvSpPr>
          <p:nvPr>
            <p:ph idx="1"/>
          </p:nvPr>
        </p:nvSpPr>
        <p:spPr/>
        <p:txBody>
          <a:bodyPr>
            <a:normAutofit/>
          </a:bodyPr>
          <a:lstStyle/>
          <a:p>
            <a:r>
              <a:rPr lang="en-ZA" sz="3600" dirty="0">
                <a:effectLst/>
                <a:latin typeface="Times New Roman" panose="02020603050405020304" pitchFamily="18" charset="0"/>
                <a:ea typeface="Arial" panose="020B0604020202020204" pitchFamily="34" charset="0"/>
              </a:rPr>
              <a:t>Access to specialized expertise</a:t>
            </a:r>
          </a:p>
          <a:p>
            <a:r>
              <a:rPr lang="en-ZA" sz="3600" dirty="0">
                <a:latin typeface="Times New Roman" panose="02020603050405020304" pitchFamily="18" charset="0"/>
                <a:ea typeface="Arial" panose="020B0604020202020204" pitchFamily="34" charset="0"/>
              </a:rPr>
              <a:t>Save Time</a:t>
            </a:r>
          </a:p>
          <a:p>
            <a:r>
              <a:rPr lang="en-ZA" sz="3600" dirty="0">
                <a:effectLst/>
                <a:latin typeface="Times New Roman" panose="02020603050405020304" pitchFamily="18" charset="0"/>
                <a:ea typeface="Arial" panose="020B0604020202020204" pitchFamily="34" charset="0"/>
              </a:rPr>
              <a:t>Cost </a:t>
            </a:r>
            <a:r>
              <a:rPr lang="en-ZA" sz="3600" dirty="0">
                <a:latin typeface="Times New Roman" panose="02020603050405020304" pitchFamily="18" charset="0"/>
                <a:ea typeface="Arial" panose="020B0604020202020204" pitchFamily="34" charset="0"/>
              </a:rPr>
              <a:t>Saving</a:t>
            </a:r>
          </a:p>
          <a:p>
            <a:r>
              <a:rPr lang="en-ZA" sz="3600" dirty="0">
                <a:effectLst/>
                <a:latin typeface="Times New Roman" panose="02020603050405020304" pitchFamily="18" charset="0"/>
                <a:ea typeface="Arial" panose="020B0604020202020204" pitchFamily="34" charset="0"/>
              </a:rPr>
              <a:t>Reducing Risks</a:t>
            </a:r>
          </a:p>
          <a:p>
            <a:r>
              <a:rPr lang="en-ZA" sz="3600" dirty="0">
                <a:effectLst/>
                <a:latin typeface="Times New Roman" panose="02020603050405020304" pitchFamily="18" charset="0"/>
                <a:ea typeface="Arial" panose="020B0604020202020204" pitchFamily="34" charset="0"/>
              </a:rPr>
              <a:t>Scalability</a:t>
            </a:r>
            <a:endParaRPr lang="en-ZA" sz="3600" dirty="0">
              <a:latin typeface="Times New Roman" panose="02020603050405020304" pitchFamily="18" charset="0"/>
              <a:ea typeface="Arial" panose="020B0604020202020204" pitchFamily="34" charset="0"/>
            </a:endParaRPr>
          </a:p>
          <a:p>
            <a:r>
              <a:rPr lang="en-ZA" sz="3600" dirty="0">
                <a:effectLst/>
                <a:latin typeface="Times New Roman" panose="02020603050405020304" pitchFamily="18" charset="0"/>
                <a:ea typeface="Arial" panose="020B0604020202020204" pitchFamily="34" charset="0"/>
              </a:rPr>
              <a:t>Focus on core business</a:t>
            </a:r>
            <a:endParaRPr lang="en-US" sz="3600" dirty="0"/>
          </a:p>
        </p:txBody>
      </p:sp>
    </p:spTree>
    <p:extLst>
      <p:ext uri="{BB962C8B-B14F-4D97-AF65-F5344CB8AC3E}">
        <p14:creationId xmlns:p14="http://schemas.microsoft.com/office/powerpoint/2010/main" val="2109686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6E59-2224-180B-ADAF-787EE8240A0F}"/>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Disadvantages of </a:t>
            </a:r>
            <a:r>
              <a:rPr lang="en-ZA" sz="3600" b="1" dirty="0">
                <a:effectLst/>
                <a:latin typeface="Times New Roman" panose="02020603050405020304" pitchFamily="18" charset="0"/>
                <a:ea typeface="Arial" panose="020B0604020202020204" pitchFamily="34" charset="0"/>
                <a:cs typeface="Times New Roman" panose="02020603050405020304" pitchFamily="18" charset="0"/>
              </a:rPr>
              <a:t>Outsourcing Printing</a:t>
            </a:r>
            <a:r>
              <a:rPr lang="en-US" sz="3600" b="1"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65158743-C6A1-CD61-7613-9C49AFEAFBAC}"/>
              </a:ext>
            </a:extLst>
          </p:cNvPr>
          <p:cNvSpPr>
            <a:spLocks noGrp="1"/>
          </p:cNvSpPr>
          <p:nvPr>
            <p:ph idx="1"/>
          </p:nvPr>
        </p:nvSpPr>
        <p:spPr/>
        <p:txBody>
          <a:bodyPr/>
          <a:lstStyle/>
          <a:p>
            <a:r>
              <a:rPr lang="en-ZA" sz="3600" dirty="0">
                <a:effectLst/>
                <a:latin typeface="Times New Roman" panose="02020603050405020304" pitchFamily="18" charset="0"/>
                <a:ea typeface="Arial" panose="020B0604020202020204" pitchFamily="34" charset="0"/>
              </a:rPr>
              <a:t>Quality control and communication is a challenge.</a:t>
            </a:r>
          </a:p>
          <a:p>
            <a:r>
              <a:rPr lang="en-ZA" sz="3600" dirty="0">
                <a:effectLst/>
                <a:latin typeface="Times New Roman" panose="02020603050405020304" pitchFamily="18" charset="0"/>
                <a:ea typeface="Arial" panose="020B0604020202020204" pitchFamily="34" charset="0"/>
              </a:rPr>
              <a:t>Dependency and lead times is a challenge also.</a:t>
            </a:r>
          </a:p>
          <a:p>
            <a:r>
              <a:rPr lang="en-ZA" sz="3600" dirty="0">
                <a:effectLst/>
                <a:latin typeface="Times New Roman" panose="02020603050405020304" pitchFamily="18" charset="0"/>
                <a:ea typeface="Arial" panose="020B0604020202020204" pitchFamily="34" charset="0"/>
              </a:rPr>
              <a:t>Confidentiality concerns on the side of security is a challenge.</a:t>
            </a:r>
          </a:p>
          <a:p>
            <a:endParaRPr lang="en-ZA" sz="3600" dirty="0">
              <a:effectLst/>
              <a:latin typeface="Times New Roman" panose="02020603050405020304" pitchFamily="18" charset="0"/>
              <a:ea typeface="Arial" panose="020B0604020202020204" pitchFamily="34" charset="0"/>
            </a:endParaRPr>
          </a:p>
          <a:p>
            <a:endParaRPr lang="en-US" dirty="0"/>
          </a:p>
        </p:txBody>
      </p:sp>
    </p:spTree>
    <p:extLst>
      <p:ext uri="{BB962C8B-B14F-4D97-AF65-F5344CB8AC3E}">
        <p14:creationId xmlns:p14="http://schemas.microsoft.com/office/powerpoint/2010/main" val="641163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2277-59D4-E8FB-BAEE-C3C9990D9CD3}"/>
              </a:ext>
            </a:extLst>
          </p:cNvPr>
          <p:cNvSpPr>
            <a:spLocks noGrp="1"/>
          </p:cNvSpPr>
          <p:nvPr>
            <p:ph type="title"/>
          </p:nvPr>
        </p:nvSpPr>
        <p:spPr>
          <a:xfrm>
            <a:off x="838200" y="365125"/>
            <a:ext cx="10515600" cy="785249"/>
          </a:xfrm>
        </p:spPr>
        <p:txBody>
          <a:bodyPr>
            <a:normAutofit fontScale="90000"/>
          </a:bodyPr>
          <a:lstStyle/>
          <a:p>
            <a:br>
              <a:rPr lang="en-ZA" sz="1800"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dirty="0">
                <a:effectLst/>
                <a:latin typeface="Times New Roman" panose="02020603050405020304" pitchFamily="18" charset="0"/>
                <a:ea typeface="Arial" panose="020B0604020202020204" pitchFamily="34" charset="0"/>
                <a:cs typeface="Times New Roman" panose="02020603050405020304" pitchFamily="18" charset="0"/>
              </a:rPr>
            </a:br>
            <a:r>
              <a:rPr lang="en-ZA" b="1" dirty="0">
                <a:effectLst/>
                <a:latin typeface="Times New Roman" panose="02020603050405020304" pitchFamily="18" charset="0"/>
                <a:ea typeface="Arial" panose="020B0604020202020204" pitchFamily="34" charset="0"/>
                <a:cs typeface="Times New Roman" panose="02020603050405020304" pitchFamily="18" charset="0"/>
              </a:rPr>
              <a:t>2.1.7.PCB documentation </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D1658CB-B691-4EEA-6BD3-BBFDF4DC6A93}"/>
              </a:ext>
            </a:extLst>
          </p:cNvPr>
          <p:cNvSpPr>
            <a:spLocks noGrp="1"/>
          </p:cNvSpPr>
          <p:nvPr>
            <p:ph idx="1"/>
          </p:nvPr>
        </p:nvSpPr>
        <p:spPr>
          <a:xfrm>
            <a:off x="300331" y="1150374"/>
            <a:ext cx="11434916" cy="5437237"/>
          </a:xfrm>
        </p:spPr>
        <p:txBody>
          <a:bodyPr>
            <a:normAutofit/>
          </a:bodyPr>
          <a:lstStyle/>
          <a:p>
            <a:pPr algn="just"/>
            <a:r>
              <a:rPr lang="en-US" dirty="0">
                <a:effectLst/>
                <a:latin typeface="Times New Roman" panose="02020603050405020304" pitchFamily="18" charset="0"/>
                <a:ea typeface="Calibri" panose="020F0502020204030204" pitchFamily="34" charset="0"/>
              </a:rPr>
              <a:t>PCB (Printed Circuit Board) documentation refers to the set of documents, drawings, files, and information used in the design, development, fabrication, assembly, and testing of printed circuit boards.</a:t>
            </a:r>
          </a:p>
          <a:p>
            <a:pPr marL="0" indent="0">
              <a:buNone/>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PCB documentation typically includes the following elements:</a:t>
            </a:r>
          </a:p>
          <a:p>
            <a:pPr marL="0" indent="0" algn="just">
              <a:buNone/>
            </a:pPr>
            <a:r>
              <a:rPr lang="en-US" b="1" dirty="0">
                <a:effectLst/>
                <a:latin typeface="Times New Roman" panose="02020603050405020304" pitchFamily="18" charset="0"/>
                <a:ea typeface="Calibri" panose="020F0502020204030204" pitchFamily="34" charset="0"/>
              </a:rPr>
              <a:t>Schematics: </a:t>
            </a:r>
            <a:r>
              <a:rPr lang="en-US" dirty="0">
                <a:effectLst/>
                <a:latin typeface="Times New Roman" panose="02020603050405020304" pitchFamily="18" charset="0"/>
                <a:ea typeface="Calibri" panose="020F0502020204030204" pitchFamily="34" charset="0"/>
              </a:rPr>
              <a:t>Circuit diagrams that illustrate the electrical connections between components, including their relationships and functionalities. Schematics are the starting point for PCB design</a:t>
            </a: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b="1" dirty="0">
                <a:effectLst/>
                <a:latin typeface="Times New Roman" panose="02020603050405020304" pitchFamily="18" charset="0"/>
                <a:ea typeface="Calibri" panose="020F0502020204030204" pitchFamily="34" charset="0"/>
              </a:rPr>
              <a:t>Bill of Materials (BOM):</a:t>
            </a:r>
            <a:r>
              <a:rPr lang="en-US" dirty="0">
                <a:effectLst/>
                <a:latin typeface="Times New Roman" panose="02020603050405020304" pitchFamily="18" charset="0"/>
                <a:ea typeface="Calibri" panose="020F0502020204030204" pitchFamily="34" charset="0"/>
              </a:rPr>
              <a:t> A list of all components required for the PCB assembly.</a:t>
            </a:r>
          </a:p>
          <a:p>
            <a:pPr marL="0" indent="0">
              <a:buNone/>
            </a:pPr>
            <a:r>
              <a:rPr lang="en-US" b="1" dirty="0">
                <a:effectLst/>
                <a:latin typeface="Times New Roman" panose="02020603050405020304" pitchFamily="18" charset="0"/>
                <a:ea typeface="Calibri" panose="020F0502020204030204" pitchFamily="34" charset="0"/>
              </a:rPr>
              <a:t>Gerber Files</a:t>
            </a:r>
            <a:r>
              <a:rPr lang="en-US" dirty="0">
                <a:effectLst/>
                <a:latin typeface="Times New Roman" panose="02020603050405020304" pitchFamily="18" charset="0"/>
                <a:ea typeface="Calibri" panose="020F0502020204030204" pitchFamily="34" charset="0"/>
              </a:rPr>
              <a:t>: These files contain information about the copper traces, pads, and other features on each layer of the PCB.</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79079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E596EF-2C80-A5AA-7BC7-25014B02F02D}"/>
              </a:ext>
            </a:extLst>
          </p:cNvPr>
          <p:cNvSpPr>
            <a:spLocks noGrp="1"/>
          </p:cNvSpPr>
          <p:nvPr>
            <p:ph idx="1"/>
          </p:nvPr>
        </p:nvSpPr>
        <p:spPr>
          <a:xfrm>
            <a:off x="776748" y="344129"/>
            <a:ext cx="10577052" cy="6096000"/>
          </a:xfrm>
        </p:spPr>
        <p:txBody>
          <a:bodyPr>
            <a:noAutofit/>
          </a:bodyPr>
          <a:lstStyle/>
          <a:p>
            <a:r>
              <a:rPr lang="en-US" b="1" dirty="0">
                <a:effectLst/>
                <a:latin typeface="Times New Roman" panose="02020603050405020304" pitchFamily="18" charset="0"/>
                <a:ea typeface="Calibri" panose="020F0502020204030204" pitchFamily="34" charset="0"/>
                <a:cs typeface="Times New Roman" panose="02020603050405020304" pitchFamily="18" charset="0"/>
              </a:rPr>
              <a:t>CAD Files: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Computer-Aided Design (CAD) files contain the PCB layout, component placement, and routing information. Software like Altium Designer, Eagle,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KiCad</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others generate these files.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b="1" dirty="0">
                <a:effectLst/>
                <a:latin typeface="Times New Roman" panose="02020603050405020304" pitchFamily="18" charset="0"/>
                <a:ea typeface="Calibri" panose="020F0502020204030204" pitchFamily="34" charset="0"/>
                <a:cs typeface="Times New Roman" panose="02020603050405020304" pitchFamily="18" charset="0"/>
              </a:rPr>
              <a:t>Assembly Drawings</a:t>
            </a:r>
            <a:r>
              <a:rPr lang="en-US" dirty="0">
                <a:effectLst/>
                <a:latin typeface="Times New Roman" panose="02020603050405020304" pitchFamily="18" charset="0"/>
                <a:ea typeface="Calibri" panose="020F0502020204030204" pitchFamily="34" charset="0"/>
                <a:cs typeface="Times New Roman" panose="02020603050405020304" pitchFamily="18" charset="0"/>
              </a:rPr>
              <a:t>: Detailing the arrangement of components, their orientations, and any special instructions for assembly. These drawings aid in the correct placement and soldering of components.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b="1" dirty="0">
                <a:effectLst/>
                <a:latin typeface="Times New Roman" panose="02020603050405020304" pitchFamily="18" charset="0"/>
                <a:ea typeface="Calibri" panose="020F0502020204030204" pitchFamily="34" charset="0"/>
                <a:cs typeface="Times New Roman" panose="02020603050405020304" pitchFamily="18" charset="0"/>
              </a:rPr>
              <a:t>Fabrication Drawings:</a:t>
            </a:r>
            <a:r>
              <a:rPr lang="en-US" dirty="0">
                <a:effectLst/>
                <a:latin typeface="Times New Roman" panose="02020603050405020304" pitchFamily="18" charset="0"/>
                <a:ea typeface="Calibri" panose="020F0502020204030204" pitchFamily="34" charset="0"/>
                <a:cs typeface="Times New Roman" panose="02020603050405020304" pitchFamily="18" charset="0"/>
              </a:rPr>
              <a:t> Provide detailed specifications for the PCB's physical characteristics, including dimensions, hole sizes, material types, layer stack-up, and tolerances.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b="1" dirty="0">
                <a:effectLst/>
                <a:latin typeface="Times New Roman" panose="02020603050405020304" pitchFamily="18" charset="0"/>
                <a:ea typeface="Calibri" panose="020F0502020204030204" pitchFamily="34" charset="0"/>
                <a:cs typeface="Times New Roman" panose="02020603050405020304" pitchFamily="18" charset="0"/>
              </a:rPr>
              <a:t>Test Procedures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Instructions for testing and validating the PCB's functionality and performance. This includes guidelines for various testing methods, such as functional testing, electrical testing, and inspection criteria.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Etc.</a:t>
            </a:r>
          </a:p>
        </p:txBody>
      </p:sp>
    </p:spTree>
    <p:extLst>
      <p:ext uri="{BB962C8B-B14F-4D97-AF65-F5344CB8AC3E}">
        <p14:creationId xmlns:p14="http://schemas.microsoft.com/office/powerpoint/2010/main" val="2306674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E4F6A-81FB-42FE-8BB1-84C38501F126}"/>
              </a:ext>
            </a:extLst>
          </p:cNvPr>
          <p:cNvSpPr>
            <a:spLocks noGrp="1"/>
          </p:cNvSpPr>
          <p:nvPr>
            <p:ph type="title"/>
          </p:nvPr>
        </p:nvSpPr>
        <p:spPr>
          <a:xfrm>
            <a:off x="838200" y="176981"/>
            <a:ext cx="10515600" cy="875071"/>
          </a:xfrm>
        </p:spPr>
        <p:txBody>
          <a:bodyPr>
            <a:normAutofit fontScale="90000"/>
          </a:bodyPr>
          <a:lstStyle/>
          <a:p>
            <a:br>
              <a:rPr lang="en-ZA" sz="1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ZA" sz="1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2.2.Mounting </a:t>
            </a: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components</a:t>
            </a: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 on PCB</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E1D12BD-BA73-99A8-40A5-58EB829C9046}"/>
              </a:ext>
            </a:extLst>
          </p:cNvPr>
          <p:cNvSpPr>
            <a:spLocks noGrp="1"/>
          </p:cNvSpPr>
          <p:nvPr>
            <p:ph idx="1"/>
          </p:nvPr>
        </p:nvSpPr>
        <p:spPr>
          <a:xfrm>
            <a:off x="442451" y="924232"/>
            <a:ext cx="11493909" cy="5565058"/>
          </a:xfrm>
        </p:spPr>
        <p:txBody>
          <a:bodyPr/>
          <a:lstStyle/>
          <a:p>
            <a:r>
              <a:rPr lang="en-US" sz="3600" dirty="0">
                <a:effectLst/>
                <a:latin typeface="Times New Roman" panose="02020603050405020304" pitchFamily="18" charset="0"/>
                <a:ea typeface="Times New Roman" panose="02020603050405020304" pitchFamily="18" charset="0"/>
              </a:rPr>
              <a:t>Mounting components on a PCB is the process of attaching electronic components to a printed circuit board (PCB).</a:t>
            </a:r>
          </a:p>
          <a:p>
            <a:r>
              <a:rPr lang="en-US" sz="3600" dirty="0">
                <a:effectLst/>
                <a:latin typeface="Times New Roman" panose="02020603050405020304" pitchFamily="18" charset="0"/>
                <a:ea typeface="Times New Roman" panose="02020603050405020304" pitchFamily="18" charset="0"/>
              </a:rPr>
              <a:t>The PCB provides a platform for the electronic components to be placed, wired, and soldered together.</a:t>
            </a:r>
          </a:p>
          <a:p>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It is important to ensure that the components are properly mounted and wired to avoid electrical faults and performance issues.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19F57E05-0BE4-BFCC-5E81-64B3488713C9}"/>
              </a:ext>
            </a:extLst>
          </p:cNvPr>
          <p:cNvPicPr>
            <a:picLocks noChangeAspect="1"/>
          </p:cNvPicPr>
          <p:nvPr/>
        </p:nvPicPr>
        <p:blipFill>
          <a:blip r:embed="rId2"/>
          <a:stretch>
            <a:fillRect/>
          </a:stretch>
        </p:blipFill>
        <p:spPr>
          <a:xfrm>
            <a:off x="838200" y="4984955"/>
            <a:ext cx="7460226" cy="1612490"/>
          </a:xfrm>
          <a:prstGeom prst="rect">
            <a:avLst/>
          </a:prstGeom>
        </p:spPr>
      </p:pic>
    </p:spTree>
    <p:extLst>
      <p:ext uri="{BB962C8B-B14F-4D97-AF65-F5344CB8AC3E}">
        <p14:creationId xmlns:p14="http://schemas.microsoft.com/office/powerpoint/2010/main" val="1052740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B232-94C0-D8AE-2E7F-3479091E2CB7}"/>
              </a:ext>
            </a:extLst>
          </p:cNvPr>
          <p:cNvSpPr>
            <a:spLocks noGrp="1"/>
          </p:cNvSpPr>
          <p:nvPr>
            <p:ph type="title"/>
          </p:nvPr>
        </p:nvSpPr>
        <p:spPr>
          <a:xfrm>
            <a:off x="838200" y="365125"/>
            <a:ext cx="10515600" cy="942565"/>
          </a:xfrm>
        </p:spPr>
        <p:txBody>
          <a:bodyPr>
            <a:normAutofit fontScale="90000"/>
          </a:bodyPr>
          <a:lstStyle/>
          <a:p>
            <a:br>
              <a:rPr lang="en-ZA" sz="1800"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dirty="0">
                <a:effectLst/>
                <a:latin typeface="Times New Roman" panose="02020603050405020304" pitchFamily="18" charset="0"/>
                <a:ea typeface="Arial" panose="020B0604020202020204" pitchFamily="34" charset="0"/>
                <a:cs typeface="Times New Roman" panose="02020603050405020304" pitchFamily="18" charset="0"/>
              </a:rPr>
            </a:br>
            <a:r>
              <a:rPr lang="en-ZA" sz="3600" b="1" dirty="0">
                <a:effectLst/>
                <a:latin typeface="Times New Roman" panose="02020603050405020304" pitchFamily="18" charset="0"/>
                <a:ea typeface="Arial" panose="020B0604020202020204" pitchFamily="34" charset="0"/>
                <a:cs typeface="Times New Roman" panose="02020603050405020304" pitchFamily="18" charset="0"/>
              </a:rPr>
              <a:t>Assemble PCB(PCBA) components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80A5D5C-BEB1-A1E2-1E00-D9574546CA30}"/>
              </a:ext>
            </a:extLst>
          </p:cNvPr>
          <p:cNvSpPr>
            <a:spLocks noGrp="1"/>
          </p:cNvSpPr>
          <p:nvPr>
            <p:ph idx="1"/>
          </p:nvPr>
        </p:nvSpPr>
        <p:spPr>
          <a:xfrm>
            <a:off x="403123" y="1386348"/>
            <a:ext cx="11621729" cy="5106527"/>
          </a:xfrm>
        </p:spPr>
        <p:txBody>
          <a:bodyPr/>
          <a:lstStyle/>
          <a:p>
            <a:r>
              <a:rPr lang="en-ZA" sz="4000" dirty="0">
                <a:effectLst/>
                <a:latin typeface="Times New Roman" panose="02020603050405020304" pitchFamily="18" charset="0"/>
                <a:ea typeface="Arial" panose="020B0604020202020204" pitchFamily="34" charset="0"/>
                <a:cs typeface="Times New Roman" panose="02020603050405020304" pitchFamily="18" charset="0"/>
              </a:rPr>
              <a:t>Assembling PCB components involves physically installing the individual parts onto the printed circuit board.</a:t>
            </a:r>
          </a:p>
          <a:p>
            <a:r>
              <a:rPr lang="en-ZA" sz="4000" dirty="0">
                <a:effectLst/>
                <a:latin typeface="Times New Roman" panose="02020603050405020304" pitchFamily="18" charset="0"/>
                <a:ea typeface="Arial" panose="020B0604020202020204" pitchFamily="34" charset="0"/>
                <a:cs typeface="Times New Roman" panose="02020603050405020304" pitchFamily="18" charset="0"/>
              </a:rPr>
              <a:t> This typically requires a soldering iron to attach wires and components to the PCB.</a:t>
            </a:r>
            <a:endParaRPr lang="en-US" sz="4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75389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8A73B-BB2E-B6FA-C5BB-901A4BC3857B}"/>
              </a:ext>
            </a:extLst>
          </p:cNvPr>
          <p:cNvSpPr>
            <a:spLocks noGrp="1"/>
          </p:cNvSpPr>
          <p:nvPr>
            <p:ph type="title"/>
          </p:nvPr>
        </p:nvSpPr>
        <p:spPr>
          <a:xfrm>
            <a:off x="838200" y="365126"/>
            <a:ext cx="10515600" cy="981894"/>
          </a:xfrm>
        </p:spPr>
        <p:txBody>
          <a:bodyPr>
            <a:normAutofit fontScale="90000"/>
          </a:bodyPr>
          <a:lstStyle/>
          <a:p>
            <a:br>
              <a:rPr lang="en-ZA" sz="1800" b="1" dirty="0">
                <a:solidFill>
                  <a:srgbClr val="00B0F0"/>
                </a:solidFill>
                <a:effectLst/>
                <a:latin typeface="Times New Roman" panose="02020603050405020304" pitchFamily="18" charset="0"/>
                <a:ea typeface="Arial" panose="020B0604020202020204" pitchFamily="34" charset="0"/>
                <a:cs typeface="Times New Roman" panose="02020603050405020304" pitchFamily="18" charset="0"/>
              </a:rPr>
            </a:br>
            <a:br>
              <a:rPr lang="en-ZA" sz="1800" b="1" dirty="0">
                <a:solidFill>
                  <a:srgbClr val="00B0F0"/>
                </a:solidFill>
                <a:effectLst/>
                <a:latin typeface="Times New Roman" panose="02020603050405020304" pitchFamily="18" charset="0"/>
                <a:ea typeface="Arial" panose="020B0604020202020204" pitchFamily="34" charset="0"/>
                <a:cs typeface="Times New Roman" panose="02020603050405020304" pitchFamily="18" charset="0"/>
              </a:rPr>
            </a:br>
            <a:r>
              <a:rPr lang="en-ZA" b="1" dirty="0">
                <a:effectLst/>
                <a:latin typeface="Times New Roman" panose="02020603050405020304" pitchFamily="18" charset="0"/>
                <a:ea typeface="Arial" panose="020B0604020202020204" pitchFamily="34" charset="0"/>
                <a:cs typeface="Times New Roman" panose="02020603050405020304" pitchFamily="18" charset="0"/>
              </a:rPr>
              <a:t>Test the PCBA</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A1FBC5F-83C8-1FA6-D370-DA17D6C6A00A}"/>
              </a:ext>
            </a:extLst>
          </p:cNvPr>
          <p:cNvSpPr>
            <a:spLocks noGrp="1"/>
          </p:cNvSpPr>
          <p:nvPr>
            <p:ph idx="1"/>
          </p:nvPr>
        </p:nvSpPr>
        <p:spPr>
          <a:xfrm>
            <a:off x="511277" y="1061884"/>
            <a:ext cx="10842523" cy="5115079"/>
          </a:xfrm>
        </p:spPr>
        <p:txBody>
          <a:bodyPr/>
          <a:lstStyle/>
          <a:p>
            <a:r>
              <a:rPr lang="en-US" sz="3600" dirty="0">
                <a:effectLst/>
                <a:latin typeface="Times New Roman" panose="02020603050405020304" pitchFamily="18" charset="0"/>
                <a:ea typeface="Calibri" panose="020F0502020204030204" pitchFamily="34" charset="0"/>
                <a:cs typeface="Times New Roman" panose="02020603050405020304" pitchFamily="18" charset="0"/>
              </a:rPr>
              <a:t>Testing a Printed Circuit Board Assembly (PCBA) is crucial to ensure its functionality and reliability.</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3600" dirty="0">
                <a:effectLst/>
                <a:latin typeface="Times New Roman" panose="02020603050405020304" pitchFamily="18" charset="0"/>
                <a:ea typeface="Arial" panose="020B0604020202020204" pitchFamily="34" charset="0"/>
              </a:rPr>
              <a:t>To test a PCBA, the first step is to collect the necessary tools, such as a multimeter.</a:t>
            </a:r>
          </a:p>
          <a:p>
            <a:r>
              <a:rPr lang="en-US" sz="3600" dirty="0">
                <a:effectLst/>
                <a:latin typeface="Times New Roman" panose="02020603050405020304" pitchFamily="18" charset="0"/>
                <a:ea typeface="Arial" panose="020B0604020202020204" pitchFamily="34" charset="0"/>
              </a:rPr>
              <a:t>Using the multimeter, you can test the electrical circuits in the PCBA to ensure they are functioning correctly</a:t>
            </a:r>
            <a:r>
              <a:rPr lang="en-US" sz="1800" dirty="0">
                <a:solidFill>
                  <a:srgbClr val="00B0F0"/>
                </a:solidFill>
                <a:effectLst/>
                <a:latin typeface="Times New Roman" panose="02020603050405020304" pitchFamily="18" charset="0"/>
                <a:ea typeface="Arial" panose="020B0604020202020204" pitchFamily="34" charset="0"/>
              </a:rPr>
              <a:t>.</a:t>
            </a:r>
            <a:endParaRPr lang="en-US" dirty="0"/>
          </a:p>
        </p:txBody>
      </p:sp>
    </p:spTree>
    <p:extLst>
      <p:ext uri="{BB962C8B-B14F-4D97-AF65-F5344CB8AC3E}">
        <p14:creationId xmlns:p14="http://schemas.microsoft.com/office/powerpoint/2010/main" val="1709830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1A86-8F83-53FA-F1A3-7E992218E866}"/>
              </a:ext>
            </a:extLst>
          </p:cNvPr>
          <p:cNvSpPr>
            <a:spLocks noGrp="1"/>
          </p:cNvSpPr>
          <p:nvPr>
            <p:ph type="title"/>
          </p:nvPr>
        </p:nvSpPr>
        <p:spPr/>
        <p:txBody>
          <a:bodyPr>
            <a:normAutofit/>
          </a:bodyPr>
          <a:lstStyle/>
          <a:p>
            <a:r>
              <a:rPr lang="en-US" sz="3600" b="1" dirty="0"/>
              <a:t>1.</a:t>
            </a:r>
            <a:r>
              <a:rPr lang="en-US" sz="3600" b="1" dirty="0">
                <a:effectLst/>
                <a:latin typeface="Times New Roman" panose="02020603050405020304" pitchFamily="18" charset="0"/>
                <a:ea typeface="Arial" panose="020B0604020202020204" pitchFamily="34" charset="0"/>
              </a:rPr>
              <a:t> Short Circuit Testing: </a:t>
            </a:r>
            <a:endParaRPr lang="en-US" sz="3600" b="1" dirty="0"/>
          </a:p>
        </p:txBody>
      </p:sp>
      <p:sp>
        <p:nvSpPr>
          <p:cNvPr id="3" name="Content Placeholder 2">
            <a:extLst>
              <a:ext uri="{FF2B5EF4-FFF2-40B4-BE49-F238E27FC236}">
                <a16:creationId xmlns:a16="http://schemas.microsoft.com/office/drawing/2014/main" id="{D9C4F2F3-985C-FC72-5ECD-E890023CD285}"/>
              </a:ext>
            </a:extLst>
          </p:cNvPr>
          <p:cNvSpPr>
            <a:spLocks noGrp="1"/>
          </p:cNvSpPr>
          <p:nvPr>
            <p:ph idx="1"/>
          </p:nvPr>
        </p:nvSpPr>
        <p:spPr>
          <a:xfrm>
            <a:off x="838200" y="1386348"/>
            <a:ext cx="10515600" cy="5230762"/>
          </a:xfrm>
        </p:spPr>
        <p:txBody>
          <a:bodyPr>
            <a:normAutofit/>
          </a:bodyPr>
          <a:lstStyle/>
          <a:p>
            <a:r>
              <a:rPr lang="en-US" sz="3200" dirty="0">
                <a:effectLst/>
                <a:latin typeface="Times New Roman" panose="02020603050405020304" pitchFamily="18" charset="0"/>
                <a:ea typeface="Arial" panose="020B0604020202020204" pitchFamily="34" charset="0"/>
              </a:rPr>
              <a:t>It is a method of testing an electrical  flow in the circuit.</a:t>
            </a:r>
          </a:p>
          <a:p>
            <a:r>
              <a:rPr lang="en-US" sz="3200" dirty="0">
                <a:effectLst/>
                <a:latin typeface="Times New Roman" panose="02020603050405020304" pitchFamily="18" charset="0"/>
                <a:ea typeface="Arial" panose="020B0604020202020204" pitchFamily="34" charset="0"/>
              </a:rPr>
              <a:t>This is done by connecting two nodes in the circuit with a very small resistance or zero resistance.</a:t>
            </a:r>
            <a:endParaRPr lang="en-US" sz="3200" dirty="0">
              <a:latin typeface="Times New Roman" panose="02020603050405020304" pitchFamily="18" charset="0"/>
              <a:ea typeface="Arial" panose="020B0604020202020204" pitchFamily="34" charset="0"/>
            </a:endParaRPr>
          </a:p>
          <a:p>
            <a:r>
              <a:rPr lang="en-US" sz="3200" dirty="0">
                <a:effectLst/>
                <a:latin typeface="Times New Roman" panose="02020603050405020304" pitchFamily="18" charset="0"/>
                <a:ea typeface="Arial" panose="020B0604020202020204" pitchFamily="34" charset="0"/>
              </a:rPr>
              <a:t>The main purpose of this testing is to detect the faults or weaknesses in the circuit, such as overload protection devices, wiring faults, or grounding issues.</a:t>
            </a:r>
          </a:p>
          <a:p>
            <a:r>
              <a:rPr lang="en-US" sz="3200" dirty="0">
                <a:effectLst/>
                <a:latin typeface="Times New Roman" panose="02020603050405020304" pitchFamily="18" charset="0"/>
                <a:ea typeface="Arial" panose="020B0604020202020204" pitchFamily="34" charset="0"/>
              </a:rPr>
              <a:t>It involves using a multimeter or specialized testing equipment to detect any paths where current flows where it shouldn't.</a:t>
            </a:r>
          </a:p>
          <a:p>
            <a:endParaRPr lang="en-US" dirty="0"/>
          </a:p>
        </p:txBody>
      </p:sp>
    </p:spTree>
    <p:extLst>
      <p:ext uri="{BB962C8B-B14F-4D97-AF65-F5344CB8AC3E}">
        <p14:creationId xmlns:p14="http://schemas.microsoft.com/office/powerpoint/2010/main" val="2504940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A0A8C-C82E-5130-BAE7-7B87052483BF}"/>
              </a:ext>
            </a:extLst>
          </p:cNvPr>
          <p:cNvSpPr>
            <a:spLocks noGrp="1"/>
          </p:cNvSpPr>
          <p:nvPr>
            <p:ph type="title"/>
          </p:nvPr>
        </p:nvSpPr>
        <p:spPr>
          <a:xfrm>
            <a:off x="167148" y="365126"/>
            <a:ext cx="11186652" cy="814746"/>
          </a:xfrm>
        </p:spPr>
        <p:txBody>
          <a:bodyPr>
            <a:normAutofit fontScale="90000"/>
          </a:bodyPr>
          <a:lstStyle/>
          <a:p>
            <a:br>
              <a:rPr lang="en-ZA" sz="1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ZA" sz="1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ZA" sz="1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2.1</a:t>
            </a:r>
            <a:r>
              <a:rPr lang="en-ZA"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Production of </a:t>
            </a:r>
            <a:r>
              <a:rPr lang="en-ZA" sz="3600" b="1" dirty="0">
                <a:effectLst/>
                <a:latin typeface="Times New Roman" panose="02020603050405020304" pitchFamily="18" charset="0"/>
                <a:ea typeface="Arial" panose="020B0604020202020204" pitchFamily="34" charset="0"/>
                <a:cs typeface="Times New Roman" panose="02020603050405020304" pitchFamily="18" charset="0"/>
              </a:rPr>
              <a:t>Printed</a:t>
            </a: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 Circuit Board (PCB)</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31954529-0615-5401-716A-782E651D4D9C}"/>
              </a:ext>
            </a:extLst>
          </p:cNvPr>
          <p:cNvPicPr>
            <a:picLocks noGrp="1" noChangeAspect="1"/>
          </p:cNvPicPr>
          <p:nvPr>
            <p:ph idx="1"/>
          </p:nvPr>
        </p:nvPicPr>
        <p:blipFill>
          <a:blip r:embed="rId2"/>
          <a:stretch>
            <a:fillRect/>
          </a:stretch>
        </p:blipFill>
        <p:spPr>
          <a:xfrm>
            <a:off x="1006788" y="1474788"/>
            <a:ext cx="7193316" cy="5230812"/>
          </a:xfrm>
        </p:spPr>
      </p:pic>
      <p:sp>
        <p:nvSpPr>
          <p:cNvPr id="6" name="Oval 5">
            <a:extLst>
              <a:ext uri="{FF2B5EF4-FFF2-40B4-BE49-F238E27FC236}">
                <a16:creationId xmlns:a16="http://schemas.microsoft.com/office/drawing/2014/main" id="{409D47CD-6256-2F7F-665B-E22F05DC82FC}"/>
              </a:ext>
            </a:extLst>
          </p:cNvPr>
          <p:cNvSpPr/>
          <p:nvPr/>
        </p:nvSpPr>
        <p:spPr>
          <a:xfrm>
            <a:off x="8917858" y="2379406"/>
            <a:ext cx="3274142" cy="355927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dirty="0"/>
              <a:t>Analyze this image and tell us what you observe?</a:t>
            </a:r>
          </a:p>
        </p:txBody>
      </p:sp>
    </p:spTree>
    <p:extLst>
      <p:ext uri="{BB962C8B-B14F-4D97-AF65-F5344CB8AC3E}">
        <p14:creationId xmlns:p14="http://schemas.microsoft.com/office/powerpoint/2010/main" val="10462316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49AB1F-E730-2E5C-9852-8C22685EED5B}"/>
              </a:ext>
            </a:extLst>
          </p:cNvPr>
          <p:cNvPicPr>
            <a:picLocks noGrp="1" noChangeAspect="1"/>
          </p:cNvPicPr>
          <p:nvPr>
            <p:ph idx="1"/>
          </p:nvPr>
        </p:nvPicPr>
        <p:blipFill>
          <a:blip r:embed="rId2"/>
          <a:stretch>
            <a:fillRect/>
          </a:stretch>
        </p:blipFill>
        <p:spPr>
          <a:xfrm>
            <a:off x="1019175" y="1584325"/>
            <a:ext cx="10153650" cy="3352800"/>
          </a:xfrm>
        </p:spPr>
      </p:pic>
    </p:spTree>
    <p:extLst>
      <p:ext uri="{BB962C8B-B14F-4D97-AF65-F5344CB8AC3E}">
        <p14:creationId xmlns:p14="http://schemas.microsoft.com/office/powerpoint/2010/main" val="358519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E448-8D04-7611-9C23-A2C68A7F8C35}"/>
              </a:ext>
            </a:extLst>
          </p:cNvPr>
          <p:cNvSpPr>
            <a:spLocks noGrp="1"/>
          </p:cNvSpPr>
          <p:nvPr>
            <p:ph type="title"/>
          </p:nvPr>
        </p:nvSpPr>
        <p:spPr>
          <a:xfrm>
            <a:off x="710380" y="158649"/>
            <a:ext cx="10515600" cy="883572"/>
          </a:xfrm>
        </p:spPr>
        <p:txBody>
          <a:bodyPr>
            <a:normAutofit/>
          </a:bodyPr>
          <a:lstStyle/>
          <a:p>
            <a:r>
              <a:rPr lang="en-US" sz="3600" b="1" dirty="0"/>
              <a:t>2.</a:t>
            </a:r>
            <a:r>
              <a:rPr lang="en-US" sz="3600" b="1" dirty="0">
                <a:effectLst/>
                <a:latin typeface="Times New Roman" panose="02020603050405020304" pitchFamily="18" charset="0"/>
                <a:ea typeface="Arial" panose="020B0604020202020204" pitchFamily="34" charset="0"/>
              </a:rPr>
              <a:t> Open Circuit Testing</a:t>
            </a:r>
            <a:endParaRPr lang="en-US" sz="3600" b="1" dirty="0"/>
          </a:p>
        </p:txBody>
      </p:sp>
      <p:sp>
        <p:nvSpPr>
          <p:cNvPr id="3" name="Content Placeholder 2">
            <a:extLst>
              <a:ext uri="{FF2B5EF4-FFF2-40B4-BE49-F238E27FC236}">
                <a16:creationId xmlns:a16="http://schemas.microsoft.com/office/drawing/2014/main" id="{C723A53A-F32A-691E-AECF-B88E1922F169}"/>
              </a:ext>
            </a:extLst>
          </p:cNvPr>
          <p:cNvSpPr>
            <a:spLocks noGrp="1"/>
          </p:cNvSpPr>
          <p:nvPr>
            <p:ph idx="1"/>
          </p:nvPr>
        </p:nvSpPr>
        <p:spPr>
          <a:xfrm>
            <a:off x="540773" y="1337186"/>
            <a:ext cx="11464413" cy="5155687"/>
          </a:xfrm>
        </p:spPr>
        <p:txBody>
          <a:bodyPr>
            <a:normAutofit lnSpcReduction="10000"/>
          </a:bodyPr>
          <a:lstStyle/>
          <a:p>
            <a:r>
              <a:rPr lang="en-US" sz="3200" dirty="0">
                <a:effectLst/>
                <a:latin typeface="Times New Roman" panose="02020603050405020304" pitchFamily="18" charset="0"/>
                <a:ea typeface="Arial" panose="020B0604020202020204" pitchFamily="34" charset="0"/>
                <a:cs typeface="Times New Roman" panose="02020603050405020304" pitchFamily="18" charset="0"/>
              </a:rPr>
              <a:t>Open circuit testing in PCB refers to the process of verifying that there are no electrical continuity between components or between a component and ground.</a:t>
            </a:r>
          </a:p>
          <a:p>
            <a:r>
              <a:rPr lang="en-US" sz="3200" dirty="0">
                <a:effectLst/>
                <a:latin typeface="Times New Roman" panose="02020603050405020304" pitchFamily="18" charset="0"/>
                <a:ea typeface="Arial" panose="020B0604020202020204" pitchFamily="34" charset="0"/>
                <a:cs typeface="Times New Roman" panose="02020603050405020304" pitchFamily="18" charset="0"/>
              </a:rPr>
              <a:t> This is accomplished by using a multimeter set to the Ohm scale and probing between the components or between a component and ground.</a:t>
            </a:r>
          </a:p>
          <a:p>
            <a:r>
              <a:rPr lang="en-US" sz="3200" dirty="0">
                <a:effectLst/>
                <a:latin typeface="Times New Roman" panose="02020603050405020304" pitchFamily="18" charset="0"/>
                <a:ea typeface="Arial" panose="020B0604020202020204" pitchFamily="34" charset="0"/>
                <a:cs typeface="Times New Roman" panose="02020603050405020304" pitchFamily="18" charset="0"/>
              </a:rPr>
              <a:t>During this process, the meter will indicate whether there is any connection or resistance between the components or between a component and ground.</a:t>
            </a:r>
          </a:p>
          <a:p>
            <a:r>
              <a:rPr lang="en-US" sz="3200" dirty="0">
                <a:effectLst/>
                <a:latin typeface="Times New Roman" panose="02020603050405020304" pitchFamily="18" charset="0"/>
                <a:ea typeface="Arial" panose="020B0604020202020204" pitchFamily="34" charset="0"/>
                <a:cs typeface="Times New Roman" panose="02020603050405020304" pitchFamily="18" charset="0"/>
              </a:rPr>
              <a:t> This type of testing is important to ensure that there are no short circuits, which could cause damage to the circuit or even the components themselves.</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68529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CA2B674-E4D9-E818-547B-2E48D4F6B278}"/>
              </a:ext>
            </a:extLst>
          </p:cNvPr>
          <p:cNvPicPr>
            <a:picLocks noGrp="1" noChangeAspect="1"/>
          </p:cNvPicPr>
          <p:nvPr>
            <p:ph idx="1"/>
          </p:nvPr>
        </p:nvPicPr>
        <p:blipFill>
          <a:blip r:embed="rId2"/>
          <a:stretch>
            <a:fillRect/>
          </a:stretch>
        </p:blipFill>
        <p:spPr>
          <a:xfrm>
            <a:off x="2192285" y="890690"/>
            <a:ext cx="7915275" cy="4005775"/>
          </a:xfrm>
          <a:prstGeom prst="rect">
            <a:avLst/>
          </a:prstGeom>
        </p:spPr>
      </p:pic>
    </p:spTree>
    <p:extLst>
      <p:ext uri="{BB962C8B-B14F-4D97-AF65-F5344CB8AC3E}">
        <p14:creationId xmlns:p14="http://schemas.microsoft.com/office/powerpoint/2010/main" val="3676820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6B68-17A5-0DC8-AA3F-AE0C3AD5E96C}"/>
              </a:ext>
            </a:extLst>
          </p:cNvPr>
          <p:cNvSpPr>
            <a:spLocks noGrp="1"/>
          </p:cNvSpPr>
          <p:nvPr>
            <p:ph type="title"/>
          </p:nvPr>
        </p:nvSpPr>
        <p:spPr>
          <a:xfrm>
            <a:off x="838200" y="157317"/>
            <a:ext cx="10515600" cy="993058"/>
          </a:xfrm>
        </p:spPr>
        <p:txBody>
          <a:bodyPr>
            <a:normAutofit/>
          </a:bodyPr>
          <a:lstStyle/>
          <a:p>
            <a:r>
              <a:rPr lang="en-US" sz="4000" b="1" dirty="0">
                <a:effectLst/>
                <a:latin typeface="Times New Roman" panose="02020603050405020304" pitchFamily="18" charset="0"/>
                <a:ea typeface="Arial" panose="020B0604020202020204" pitchFamily="34" charset="0"/>
              </a:rPr>
              <a:t>3.Functional Testing</a:t>
            </a:r>
            <a:endParaRPr lang="en-US" sz="4000" dirty="0"/>
          </a:p>
        </p:txBody>
      </p:sp>
      <p:sp>
        <p:nvSpPr>
          <p:cNvPr id="3" name="Content Placeholder 2">
            <a:extLst>
              <a:ext uri="{FF2B5EF4-FFF2-40B4-BE49-F238E27FC236}">
                <a16:creationId xmlns:a16="http://schemas.microsoft.com/office/drawing/2014/main" id="{13523EC3-AFB9-5E3B-2747-A3861F1E74E0}"/>
              </a:ext>
            </a:extLst>
          </p:cNvPr>
          <p:cNvSpPr>
            <a:spLocks noGrp="1"/>
          </p:cNvSpPr>
          <p:nvPr>
            <p:ph idx="1"/>
          </p:nvPr>
        </p:nvSpPr>
        <p:spPr>
          <a:xfrm>
            <a:off x="540774" y="1150374"/>
            <a:ext cx="11267768" cy="5309419"/>
          </a:xfrm>
        </p:spPr>
        <p:txBody>
          <a:bodyPr/>
          <a:lstStyle/>
          <a:p>
            <a:pPr algn="just"/>
            <a:r>
              <a:rPr lang="en-US" dirty="0">
                <a:effectLst/>
                <a:latin typeface="Times New Roman" panose="02020603050405020304" pitchFamily="18" charset="0"/>
                <a:ea typeface="Arial" panose="020B0604020202020204" pitchFamily="34" charset="0"/>
              </a:rPr>
              <a:t>Functional testing in PCB (Printed Circuit Board) is a process of verifying that the PCB design and implementation meet functional requirements and specifications.</a:t>
            </a:r>
          </a:p>
          <a:p>
            <a:pPr algn="just"/>
            <a:r>
              <a:rPr lang="en-US" dirty="0">
                <a:effectLst/>
                <a:latin typeface="Times New Roman" panose="02020603050405020304" pitchFamily="18" charset="0"/>
                <a:ea typeface="Arial" panose="020B0604020202020204" pitchFamily="34" charset="0"/>
                <a:cs typeface="Times New Roman" panose="02020603050405020304" pitchFamily="18" charset="0"/>
              </a:rPr>
              <a:t>Functional testing aims to demonstrate compliance with the system functionality, reliability, and maintainability.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72E7F614-F2F8-B937-0FAF-CFD39D5B7B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594" y="3429000"/>
            <a:ext cx="9153832" cy="3030793"/>
          </a:xfrm>
          <a:prstGeom prst="rect">
            <a:avLst/>
          </a:prstGeom>
          <a:noFill/>
          <a:ln>
            <a:noFill/>
          </a:ln>
        </p:spPr>
      </p:pic>
    </p:spTree>
    <p:extLst>
      <p:ext uri="{BB962C8B-B14F-4D97-AF65-F5344CB8AC3E}">
        <p14:creationId xmlns:p14="http://schemas.microsoft.com/office/powerpoint/2010/main" val="331712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091F-81A7-C269-0123-895C352BB826}"/>
              </a:ext>
            </a:extLst>
          </p:cNvPr>
          <p:cNvSpPr>
            <a:spLocks noGrp="1"/>
          </p:cNvSpPr>
          <p:nvPr>
            <p:ph type="title"/>
          </p:nvPr>
        </p:nvSpPr>
        <p:spPr>
          <a:xfrm>
            <a:off x="334297" y="226143"/>
            <a:ext cx="11019503" cy="855406"/>
          </a:xfrm>
        </p:spPr>
        <p:txBody>
          <a:bodyPr>
            <a:normAutofit fontScale="90000"/>
          </a:bodyPr>
          <a:lstStyle/>
          <a:p>
            <a:br>
              <a:rPr lang="en-ZA" sz="1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ZA" sz="1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2.3.Testing embedded </a:t>
            </a: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Hardware</a:t>
            </a: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DE6F5E6-2AE9-D7AF-B105-F4329B58BB37}"/>
              </a:ext>
            </a:extLst>
          </p:cNvPr>
          <p:cNvSpPr>
            <a:spLocks noGrp="1"/>
          </p:cNvSpPr>
          <p:nvPr>
            <p:ph idx="1"/>
          </p:nvPr>
        </p:nvSpPr>
        <p:spPr>
          <a:xfrm>
            <a:off x="334297" y="983226"/>
            <a:ext cx="11523406" cy="5565058"/>
          </a:xfrm>
        </p:spPr>
        <p:txBody>
          <a:bodyPr/>
          <a:lstStyle/>
          <a:p>
            <a:pPr algn="just"/>
            <a:r>
              <a:rPr lang="en-US" sz="3600" dirty="0">
                <a:effectLst/>
                <a:latin typeface="Times New Roman" panose="02020603050405020304" pitchFamily="18" charset="0"/>
                <a:ea typeface="Times New Roman" panose="02020603050405020304" pitchFamily="18" charset="0"/>
              </a:rPr>
              <a:t>Embedded hardware testing for PCB typically involves the use of specialized test equipment and techniques to verify the proper functioning of various components on a printed circuit board.</a:t>
            </a:r>
          </a:p>
          <a:p>
            <a:pPr algn="just"/>
            <a:r>
              <a:rPr lang="en-US" sz="3600" dirty="0">
                <a:latin typeface="Times New Roman" panose="02020603050405020304" pitchFamily="18" charset="0"/>
              </a:rPr>
              <a:t>Here we include:</a:t>
            </a:r>
          </a:p>
          <a:p>
            <a:pPr algn="just">
              <a:buFont typeface="Wingdings" panose="05000000000000000000" pitchFamily="2" charset="2"/>
              <a:buChar char="v"/>
            </a:pPr>
            <a:r>
              <a:rPr lang="en-ZA" sz="3600" dirty="0">
                <a:effectLst/>
                <a:latin typeface="Times New Roman" panose="02020603050405020304" pitchFamily="18" charset="0"/>
                <a:ea typeface="Arial" panose="020B0604020202020204" pitchFamily="34" charset="0"/>
                <a:cs typeface="Times New Roman" panose="02020603050405020304" pitchFamily="18" charset="0"/>
              </a:rPr>
              <a:t>Functional testing</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algn="just">
              <a:buFont typeface="Wingdings" panose="05000000000000000000" pitchFamily="2" charset="2"/>
              <a:buChar char="v"/>
            </a:pPr>
            <a:r>
              <a:rPr lang="en-ZA" sz="3600" dirty="0">
                <a:effectLst/>
                <a:latin typeface="Times New Roman" panose="02020603050405020304" pitchFamily="18" charset="0"/>
                <a:ea typeface="Arial" panose="020B0604020202020204" pitchFamily="34" charset="0"/>
                <a:cs typeface="Times New Roman" panose="02020603050405020304" pitchFamily="18" charset="0"/>
              </a:rPr>
              <a:t>Reliability testing</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514101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2E42DE-41AE-F8EE-7FCD-16D9A3BE7D47}"/>
              </a:ext>
            </a:extLst>
          </p:cNvPr>
          <p:cNvSpPr>
            <a:spLocks noGrp="1"/>
          </p:cNvSpPr>
          <p:nvPr>
            <p:ph idx="1"/>
          </p:nvPr>
        </p:nvSpPr>
        <p:spPr>
          <a:xfrm>
            <a:off x="838200" y="2418735"/>
            <a:ext cx="10515600" cy="3758228"/>
          </a:xfrm>
        </p:spPr>
        <p:txBody>
          <a:bodyPr>
            <a:normAutofit/>
          </a:bodyPr>
          <a:lstStyle/>
          <a:p>
            <a:pPr marL="0" indent="0" algn="ctr">
              <a:buNone/>
            </a:pPr>
            <a:r>
              <a:rPr lang="en-US" sz="8800" b="1" dirty="0"/>
              <a:t>END FOR LO2</a:t>
            </a:r>
          </a:p>
        </p:txBody>
      </p:sp>
    </p:spTree>
    <p:extLst>
      <p:ext uri="{BB962C8B-B14F-4D97-AF65-F5344CB8AC3E}">
        <p14:creationId xmlns:p14="http://schemas.microsoft.com/office/powerpoint/2010/main" val="365962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37B614-12EE-40FE-6E9E-D2AD4A2E0F8C}"/>
              </a:ext>
            </a:extLst>
          </p:cNvPr>
          <p:cNvSpPr>
            <a:spLocks noGrp="1"/>
          </p:cNvSpPr>
          <p:nvPr>
            <p:ph idx="1"/>
          </p:nvPr>
        </p:nvSpPr>
        <p:spPr>
          <a:xfrm>
            <a:off x="206477" y="245806"/>
            <a:ext cx="11572568" cy="6390968"/>
          </a:xfrm>
        </p:spPr>
        <p:txBody>
          <a:bodyPr>
            <a:normAutofit/>
          </a:bodyPr>
          <a:lstStyle/>
          <a:p>
            <a:r>
              <a:rPr lang="en-US" b="0" i="0" dirty="0">
                <a:solidFill>
                  <a:srgbClr val="111111"/>
                </a:solidFill>
                <a:effectLst/>
                <a:latin typeface="Times New Roman" panose="02020603050405020304" pitchFamily="18" charset="0"/>
                <a:cs typeface="Times New Roman" panose="02020603050405020304" pitchFamily="18" charset="0"/>
              </a:rPr>
              <a:t>A</a:t>
            </a:r>
            <a:r>
              <a:rPr lang="en-US" b="1" i="0" dirty="0">
                <a:solidFill>
                  <a:srgbClr val="111111"/>
                </a:solidFill>
                <a:effectLst/>
                <a:latin typeface="Times New Roman" panose="02020603050405020304" pitchFamily="18" charset="0"/>
                <a:cs typeface="Times New Roman" panose="02020603050405020304" pitchFamily="18" charset="0"/>
              </a:rPr>
              <a:t> printed circuit board</a:t>
            </a:r>
            <a:r>
              <a:rPr lang="en-US" b="0" i="0" dirty="0">
                <a:solidFill>
                  <a:srgbClr val="111111"/>
                </a:solidFill>
                <a:effectLst/>
                <a:latin typeface="Times New Roman" panose="02020603050405020304" pitchFamily="18" charset="0"/>
                <a:cs typeface="Times New Roman" panose="02020603050405020304" pitchFamily="18" charset="0"/>
              </a:rPr>
              <a:t> (PCB), also called printed wiring board (PWB), is a medium used to connect or "wire" components to one another in a circuit.</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3200" dirty="0">
                <a:effectLst/>
                <a:latin typeface="Times New Roman" panose="02020603050405020304" pitchFamily="18" charset="0"/>
                <a:ea typeface="Times New Roman" panose="02020603050405020304" pitchFamily="18" charset="0"/>
              </a:rPr>
              <a:t>A printed circuit board (PCB) is a flat electronic board that is used in various types of electronic devices.</a:t>
            </a:r>
          </a:p>
          <a:p>
            <a:r>
              <a:rPr lang="en-US" sz="3200" dirty="0">
                <a:effectLst/>
                <a:latin typeface="Times New Roman" panose="02020603050405020304" pitchFamily="18" charset="0"/>
                <a:ea typeface="Times New Roman" panose="02020603050405020304" pitchFamily="18" charset="0"/>
              </a:rPr>
              <a:t>The PCB is made using a process called </a:t>
            </a:r>
            <a:r>
              <a:rPr lang="en-US" sz="3200" b="1" dirty="0">
                <a:effectLst/>
                <a:latin typeface="Times New Roman" panose="02020603050405020304" pitchFamily="18" charset="0"/>
                <a:ea typeface="Times New Roman" panose="02020603050405020304" pitchFamily="18" charset="0"/>
              </a:rPr>
              <a:t>photolithography</a:t>
            </a:r>
            <a:r>
              <a:rPr lang="en-US" sz="3200" dirty="0">
                <a:effectLst/>
                <a:latin typeface="Times New Roman" panose="02020603050405020304" pitchFamily="18" charset="0"/>
                <a:ea typeface="Times New Roman" panose="02020603050405020304" pitchFamily="18" charset="0"/>
              </a:rPr>
              <a:t>, where a mask is used to expose a photosensitive film on the board to light.</a:t>
            </a:r>
          </a:p>
          <a:p>
            <a:r>
              <a:rPr lang="en-US" sz="3200" dirty="0">
                <a:effectLst/>
                <a:latin typeface="Times New Roman" panose="02020603050405020304" pitchFamily="18" charset="0"/>
                <a:ea typeface="Times New Roman" panose="02020603050405020304" pitchFamily="18" charset="0"/>
              </a:rPr>
              <a:t>The exposed film is then developed and treated with a chemical that creates a small wire-like connection on the surface of the board. </a:t>
            </a:r>
          </a:p>
          <a:p>
            <a:r>
              <a:rPr lang="en-US" sz="3200" dirty="0">
                <a:effectLst/>
                <a:latin typeface="Times New Roman" panose="02020603050405020304" pitchFamily="18" charset="0"/>
                <a:ea typeface="Times New Roman" panose="02020603050405020304" pitchFamily="18" charset="0"/>
              </a:rPr>
              <a:t>PCBs can be single-layer or multi-layer and are available in various sizes and shapes.</a:t>
            </a:r>
          </a:p>
          <a:p>
            <a:r>
              <a:rPr lang="en-US" sz="3200" dirty="0">
                <a:effectLst/>
                <a:latin typeface="Times New Roman" panose="02020603050405020304" pitchFamily="18" charset="0"/>
                <a:ea typeface="Times New Roman" panose="02020603050405020304" pitchFamily="18" charset="0"/>
              </a:rPr>
              <a:t>The production of PCBs can involve manual or automated processes, depending on the complexity of the design and quantity of boards required.</a:t>
            </a:r>
            <a:endParaRPr lang="en-US" sz="3200" dirty="0"/>
          </a:p>
        </p:txBody>
      </p:sp>
    </p:spTree>
    <p:extLst>
      <p:ext uri="{BB962C8B-B14F-4D97-AF65-F5344CB8AC3E}">
        <p14:creationId xmlns:p14="http://schemas.microsoft.com/office/powerpoint/2010/main" val="2604892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9102A-7C54-DC3C-908B-FEBC9E40F1A4}"/>
              </a:ext>
            </a:extLst>
          </p:cNvPr>
          <p:cNvSpPr>
            <a:spLocks noGrp="1"/>
          </p:cNvSpPr>
          <p:nvPr>
            <p:ph type="title"/>
          </p:nvPr>
        </p:nvSpPr>
        <p:spPr>
          <a:xfrm>
            <a:off x="304800" y="344129"/>
            <a:ext cx="11049000" cy="757085"/>
          </a:xfrm>
        </p:spPr>
        <p:txBody>
          <a:bodyPr>
            <a:normAutofit fontScale="90000"/>
          </a:bodyPr>
          <a:lstStyle/>
          <a:p>
            <a:br>
              <a:rPr lang="en-ZA" sz="1800" b="1"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b="1" dirty="0">
                <a:effectLst/>
                <a:latin typeface="Times New Roman" panose="02020603050405020304" pitchFamily="18" charset="0"/>
                <a:ea typeface="Arial" panose="020B0604020202020204" pitchFamily="34" charset="0"/>
                <a:cs typeface="Times New Roman" panose="02020603050405020304" pitchFamily="18" charset="0"/>
              </a:rPr>
            </a:br>
            <a:r>
              <a:rPr lang="en-ZA" sz="3600" b="1" dirty="0">
                <a:effectLst/>
                <a:latin typeface="Times New Roman" panose="02020603050405020304" pitchFamily="18" charset="0"/>
                <a:ea typeface="Arial" panose="020B0604020202020204" pitchFamily="34" charset="0"/>
                <a:cs typeface="Times New Roman" panose="02020603050405020304" pitchFamily="18" charset="0"/>
              </a:rPr>
              <a:t>2.1.1.</a:t>
            </a: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Import designed circuit diagram</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259F03D3-5CF4-22DB-26BD-52875A15E192}"/>
              </a:ext>
            </a:extLst>
          </p:cNvPr>
          <p:cNvPicPr>
            <a:picLocks noGrp="1" noChangeAspect="1"/>
          </p:cNvPicPr>
          <p:nvPr>
            <p:ph idx="1"/>
          </p:nvPr>
        </p:nvPicPr>
        <p:blipFill>
          <a:blip r:embed="rId2"/>
          <a:stretch>
            <a:fillRect/>
          </a:stretch>
        </p:blipFill>
        <p:spPr>
          <a:xfrm>
            <a:off x="304800" y="1101214"/>
            <a:ext cx="7511845" cy="4493341"/>
          </a:xfrm>
          <a:prstGeom prst="rect">
            <a:avLst/>
          </a:prstGeom>
        </p:spPr>
      </p:pic>
      <p:sp>
        <p:nvSpPr>
          <p:cNvPr id="7" name="Oval 6">
            <a:extLst>
              <a:ext uri="{FF2B5EF4-FFF2-40B4-BE49-F238E27FC236}">
                <a16:creationId xmlns:a16="http://schemas.microsoft.com/office/drawing/2014/main" id="{59386108-28E8-759C-382D-EA1A03313D2E}"/>
              </a:ext>
            </a:extLst>
          </p:cNvPr>
          <p:cNvSpPr/>
          <p:nvPr/>
        </p:nvSpPr>
        <p:spPr>
          <a:xfrm>
            <a:off x="7816645" y="2408902"/>
            <a:ext cx="3618271" cy="3529781"/>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dirty="0"/>
              <a:t>Analyze this image and tell us what you observe?</a:t>
            </a:r>
          </a:p>
        </p:txBody>
      </p:sp>
    </p:spTree>
    <p:extLst>
      <p:ext uri="{BB962C8B-B14F-4D97-AF65-F5344CB8AC3E}">
        <p14:creationId xmlns:p14="http://schemas.microsoft.com/office/powerpoint/2010/main" val="2119306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A8F7FC-380D-BC56-6830-F96983AD37EA}"/>
              </a:ext>
            </a:extLst>
          </p:cNvPr>
          <p:cNvSpPr>
            <a:spLocks noGrp="1"/>
          </p:cNvSpPr>
          <p:nvPr>
            <p:ph idx="1"/>
          </p:nvPr>
        </p:nvSpPr>
        <p:spPr>
          <a:xfrm>
            <a:off x="226141" y="265471"/>
            <a:ext cx="11621729" cy="6410632"/>
          </a:xfrm>
        </p:spPr>
        <p:txBody>
          <a:bodyPr>
            <a:normAutofit/>
          </a:bodyPr>
          <a:lstStyle/>
          <a:p>
            <a:pPr algn="just"/>
            <a:r>
              <a:rPr lang="en-ZA" sz="4000" dirty="0">
                <a:effectLst/>
                <a:latin typeface="Times New Roman" panose="02020603050405020304" pitchFamily="18" charset="0"/>
                <a:ea typeface="Arial" panose="020B0604020202020204" pitchFamily="34" charset="0"/>
              </a:rPr>
              <a:t>Designing a circuit requires both knowledge and software skills.</a:t>
            </a:r>
          </a:p>
          <a:p>
            <a:pPr algn="just"/>
            <a:r>
              <a:rPr lang="en-ZA" sz="4000" dirty="0">
                <a:effectLst/>
                <a:latin typeface="Times New Roman" panose="02020603050405020304" pitchFamily="18" charset="0"/>
                <a:ea typeface="Arial" panose="020B0604020202020204" pitchFamily="34" charset="0"/>
              </a:rPr>
              <a:t> By allowing the import of a circuit diagram, one can bring from their existing design to the software a blueprint of the circuit to be created.</a:t>
            </a:r>
          </a:p>
          <a:p>
            <a:pPr algn="just"/>
            <a:r>
              <a:rPr lang="en-ZA" sz="4000" dirty="0">
                <a:effectLst/>
                <a:latin typeface="Times New Roman" panose="02020603050405020304" pitchFamily="18" charset="0"/>
                <a:ea typeface="Arial" panose="020B0604020202020204" pitchFamily="34" charset="0"/>
              </a:rPr>
              <a:t>This can reduce the initial design time, improve accuracy and precision, and allow for circuit modification without having to start from scratch.</a:t>
            </a:r>
            <a:endParaRPr lang="en-US" sz="4000" dirty="0"/>
          </a:p>
        </p:txBody>
      </p:sp>
    </p:spTree>
    <p:extLst>
      <p:ext uri="{BB962C8B-B14F-4D97-AF65-F5344CB8AC3E}">
        <p14:creationId xmlns:p14="http://schemas.microsoft.com/office/powerpoint/2010/main" val="3421895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144C-22D1-BB2F-1DD2-6271ABAD479F}"/>
              </a:ext>
            </a:extLst>
          </p:cNvPr>
          <p:cNvSpPr>
            <a:spLocks noGrp="1"/>
          </p:cNvSpPr>
          <p:nvPr>
            <p:ph type="title"/>
          </p:nvPr>
        </p:nvSpPr>
        <p:spPr>
          <a:xfrm>
            <a:off x="304800" y="117987"/>
            <a:ext cx="9813985" cy="598005"/>
          </a:xfrm>
        </p:spPr>
        <p:txBody>
          <a:bodyPr>
            <a:normAutofit fontScale="90000"/>
          </a:bodyPr>
          <a:lstStyle/>
          <a:p>
            <a:br>
              <a:rPr lang="en-ZA" sz="1800" b="1"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b="1"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b="1" dirty="0">
                <a:effectLst/>
                <a:latin typeface="Times New Roman" panose="02020603050405020304" pitchFamily="18" charset="0"/>
                <a:ea typeface="Arial" panose="020B0604020202020204" pitchFamily="34" charset="0"/>
                <a:cs typeface="Times New Roman" panose="02020603050405020304" pitchFamily="18" charset="0"/>
              </a:rPr>
            </a:b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2.1.2.</a:t>
            </a:r>
            <a:r>
              <a:rPr lang="en-ZA" b="1" dirty="0">
                <a:effectLst/>
                <a:latin typeface="Times New Roman" panose="02020603050405020304" pitchFamily="18" charset="0"/>
                <a:ea typeface="Arial" panose="020B0604020202020204" pitchFamily="34" charset="0"/>
                <a:cs typeface="Times New Roman" panose="02020603050405020304" pitchFamily="18" charset="0"/>
              </a:rPr>
              <a:t>Component Placement</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F950394-76C2-8E80-296B-125B87E6B8AA}"/>
              </a:ext>
            </a:extLst>
          </p:cNvPr>
          <p:cNvSpPr>
            <a:spLocks noGrp="1"/>
          </p:cNvSpPr>
          <p:nvPr>
            <p:ph idx="1"/>
          </p:nvPr>
        </p:nvSpPr>
        <p:spPr>
          <a:xfrm>
            <a:off x="304800" y="1101213"/>
            <a:ext cx="11582400" cy="5638800"/>
          </a:xfrm>
        </p:spPr>
        <p:txBody>
          <a:bodyPr>
            <a:normAutofit/>
          </a:bodyPr>
          <a:lstStyle/>
          <a:p>
            <a:r>
              <a:rPr lang="en-US" sz="3200" dirty="0">
                <a:effectLst/>
                <a:latin typeface="Times New Roman" panose="02020603050405020304" pitchFamily="18" charset="0"/>
                <a:ea typeface="Arial" panose="020B0604020202020204" pitchFamily="34" charset="0"/>
              </a:rPr>
              <a:t>Component placement is an electronics manufacturing process that places electrical components precisely on printed circuit boards (PCBs) to create electrical interconnections between functional components and the interconnecting circuitry in the PCBs .</a:t>
            </a:r>
          </a:p>
          <a:p>
            <a:r>
              <a:rPr lang="en-US" sz="3200" dirty="0">
                <a:effectLst/>
                <a:latin typeface="Times New Roman" panose="02020603050405020304" pitchFamily="18" charset="0"/>
                <a:ea typeface="Calibri" panose="020F0502020204030204" pitchFamily="34" charset="0"/>
              </a:rPr>
              <a:t>Component placement is a critical part of electronic circuit design, requiring careful consideration of several factors such as :</a:t>
            </a:r>
          </a:p>
          <a:p>
            <a:pPr>
              <a:buFont typeface="Wingdings" panose="05000000000000000000" pitchFamily="2" charset="2"/>
              <a:buChar char="ü"/>
            </a:pPr>
            <a:r>
              <a:rPr lang="en-US" sz="3200" dirty="0">
                <a:latin typeface="Times New Roman" panose="02020603050405020304" pitchFamily="18" charset="0"/>
                <a:ea typeface="Calibri" panose="020F0502020204030204" pitchFamily="34" charset="0"/>
              </a:rPr>
              <a:t>C</a:t>
            </a:r>
            <a:r>
              <a:rPr lang="en-US" sz="3200" dirty="0">
                <a:effectLst/>
                <a:latin typeface="Times New Roman" panose="02020603050405020304" pitchFamily="18" charset="0"/>
                <a:ea typeface="Calibri" panose="020F0502020204030204" pitchFamily="34" charset="0"/>
              </a:rPr>
              <a:t>omponent orientation, </a:t>
            </a:r>
          </a:p>
          <a:p>
            <a:pPr>
              <a:buFont typeface="Wingdings" panose="05000000000000000000" pitchFamily="2" charset="2"/>
              <a:buChar char="ü"/>
            </a:pPr>
            <a:r>
              <a:rPr lang="en-US" sz="3200" dirty="0">
                <a:latin typeface="Times New Roman" panose="02020603050405020304" pitchFamily="18" charset="0"/>
                <a:ea typeface="Calibri" panose="020F0502020204030204" pitchFamily="34" charset="0"/>
              </a:rPr>
              <a:t>S</a:t>
            </a:r>
            <a:r>
              <a:rPr lang="en-US" sz="3200" dirty="0">
                <a:effectLst/>
                <a:latin typeface="Times New Roman" panose="02020603050405020304" pitchFamily="18" charset="0"/>
                <a:ea typeface="Calibri" panose="020F0502020204030204" pitchFamily="34" charset="0"/>
              </a:rPr>
              <a:t>ignal paths, and </a:t>
            </a:r>
          </a:p>
          <a:p>
            <a:pPr>
              <a:buFont typeface="Wingdings" panose="05000000000000000000" pitchFamily="2" charset="2"/>
              <a:buChar char="ü"/>
            </a:pPr>
            <a:r>
              <a:rPr lang="en-US" sz="3200" dirty="0">
                <a:latin typeface="Times New Roman" panose="02020603050405020304" pitchFamily="18" charset="0"/>
                <a:ea typeface="Calibri" panose="020F0502020204030204" pitchFamily="34" charset="0"/>
              </a:rPr>
              <a:t>B</a:t>
            </a:r>
            <a:r>
              <a:rPr lang="en-US" sz="3200" dirty="0">
                <a:effectLst/>
                <a:latin typeface="Times New Roman" panose="02020603050405020304" pitchFamily="18" charset="0"/>
                <a:ea typeface="Calibri" panose="020F0502020204030204" pitchFamily="34" charset="0"/>
              </a:rPr>
              <a:t>oard size and layout</a:t>
            </a:r>
            <a:endParaRPr lang="en-US" sz="3200" dirty="0"/>
          </a:p>
        </p:txBody>
      </p:sp>
    </p:spTree>
    <p:extLst>
      <p:ext uri="{BB962C8B-B14F-4D97-AF65-F5344CB8AC3E}">
        <p14:creationId xmlns:p14="http://schemas.microsoft.com/office/powerpoint/2010/main" val="2670471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A3BF-FA09-5277-711A-21988382ECEF}"/>
              </a:ext>
            </a:extLst>
          </p:cNvPr>
          <p:cNvSpPr>
            <a:spLocks noGrp="1"/>
          </p:cNvSpPr>
          <p:nvPr>
            <p:ph type="title"/>
          </p:nvPr>
        </p:nvSpPr>
        <p:spPr>
          <a:xfrm>
            <a:off x="838200" y="207034"/>
            <a:ext cx="10515600" cy="888522"/>
          </a:xfrm>
        </p:spPr>
        <p:txBody>
          <a:bodyPr/>
          <a:lstStyle/>
          <a:p>
            <a:r>
              <a:rPr lang="en-US" sz="4400" dirty="0">
                <a:latin typeface="Times New Roman" panose="02020603050405020304" pitchFamily="18" charset="0"/>
                <a:ea typeface="Calibri" panose="020F0502020204030204" pitchFamily="34" charset="0"/>
              </a:rPr>
              <a:t>1.C</a:t>
            </a:r>
            <a:r>
              <a:rPr lang="en-US" sz="4400" dirty="0">
                <a:effectLst/>
                <a:latin typeface="Times New Roman" panose="02020603050405020304" pitchFamily="18" charset="0"/>
                <a:ea typeface="Calibri" panose="020F0502020204030204" pitchFamily="34" charset="0"/>
              </a:rPr>
              <a:t>omponent orientation</a:t>
            </a:r>
            <a:endParaRPr lang="en-US" dirty="0"/>
          </a:p>
        </p:txBody>
      </p:sp>
      <p:sp>
        <p:nvSpPr>
          <p:cNvPr id="3" name="Content Placeholder 2">
            <a:extLst>
              <a:ext uri="{FF2B5EF4-FFF2-40B4-BE49-F238E27FC236}">
                <a16:creationId xmlns:a16="http://schemas.microsoft.com/office/drawing/2014/main" id="{334E1ED3-72D9-5CCD-CF73-07065BAEB4EB}"/>
              </a:ext>
            </a:extLst>
          </p:cNvPr>
          <p:cNvSpPr>
            <a:spLocks noGrp="1"/>
          </p:cNvSpPr>
          <p:nvPr>
            <p:ph idx="1"/>
          </p:nvPr>
        </p:nvSpPr>
        <p:spPr>
          <a:xfrm>
            <a:off x="465826" y="992038"/>
            <a:ext cx="10887974" cy="5184925"/>
          </a:xfrm>
        </p:spPr>
        <p:txBody>
          <a:bodyPr/>
          <a:lstStyle/>
          <a:p>
            <a:pPr marL="0" indent="0">
              <a:buNone/>
            </a:pPr>
            <a:r>
              <a:rPr lang="en-US" b="1" dirty="0">
                <a:effectLst/>
                <a:latin typeface="Times New Roman" panose="02020603050405020304" pitchFamily="18" charset="0"/>
                <a:ea typeface="Arial" panose="020B0604020202020204" pitchFamily="34" charset="0"/>
              </a:rPr>
              <a:t>The orientation of a component </a:t>
            </a:r>
            <a:r>
              <a:rPr lang="en-US" dirty="0">
                <a:effectLst/>
                <a:latin typeface="Times New Roman" panose="02020603050405020304" pitchFamily="18" charset="0"/>
                <a:ea typeface="Arial" panose="020B0604020202020204" pitchFamily="34" charset="0"/>
              </a:rPr>
              <a:t>can affect its electrical performance and how it interacts with other components on the board.</a:t>
            </a:r>
            <a:endParaRPr lang="en-US" dirty="0"/>
          </a:p>
        </p:txBody>
      </p:sp>
      <p:pic>
        <p:nvPicPr>
          <p:cNvPr id="4" name="Picture 3" descr="rotation-understanding-component-rotations-4">
            <a:extLst>
              <a:ext uri="{FF2B5EF4-FFF2-40B4-BE49-F238E27FC236}">
                <a16:creationId xmlns:a16="http://schemas.microsoft.com/office/drawing/2014/main" id="{9897D2F9-3BC0-3227-1B19-208B80B7EC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3427" y="2001329"/>
            <a:ext cx="5972429" cy="3692105"/>
          </a:xfrm>
          <a:prstGeom prst="rect">
            <a:avLst/>
          </a:prstGeom>
          <a:noFill/>
          <a:ln>
            <a:noFill/>
          </a:ln>
        </p:spPr>
      </p:pic>
    </p:spTree>
    <p:extLst>
      <p:ext uri="{BB962C8B-B14F-4D97-AF65-F5344CB8AC3E}">
        <p14:creationId xmlns:p14="http://schemas.microsoft.com/office/powerpoint/2010/main" val="2496925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TotalTime>
  <Words>2444</Words>
  <Application>Microsoft Office PowerPoint</Application>
  <PresentationFormat>Widescreen</PresentationFormat>
  <Paragraphs>153</Paragraphs>
  <Slides>45</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Times New Roman</vt:lpstr>
      <vt:lpstr>Wingdings</vt:lpstr>
      <vt:lpstr>Office Theme</vt:lpstr>
      <vt:lpstr>EMBEDDED SYSYEM DEVELOPMENT  L.U 2: DEVELOP HARDWARE DEVICE</vt:lpstr>
      <vt:lpstr>PowerPoint Presentation</vt:lpstr>
      <vt:lpstr>PowerPoint Presentation</vt:lpstr>
      <vt:lpstr>   2.1.Production of Printed Circuit Board (PCB) </vt:lpstr>
      <vt:lpstr>PowerPoint Presentation</vt:lpstr>
      <vt:lpstr>  2.1.1.Import designed circuit diagram </vt:lpstr>
      <vt:lpstr>PowerPoint Presentation</vt:lpstr>
      <vt:lpstr>   2.1.2.Component Placement </vt:lpstr>
      <vt:lpstr>1.Component orientation</vt:lpstr>
      <vt:lpstr> 2.Signal paths </vt:lpstr>
      <vt:lpstr>3.The size of the board and its layout</vt:lpstr>
      <vt:lpstr>PowerPoint Presentation</vt:lpstr>
      <vt:lpstr> 2.1.3. Routing </vt:lpstr>
      <vt:lpstr>1.AUTOMATIC ROUTING</vt:lpstr>
      <vt:lpstr>2. MANUAL ROUTING</vt:lpstr>
      <vt:lpstr>PowerPoint Presentation</vt:lpstr>
      <vt:lpstr>PowerPoint Presentation</vt:lpstr>
      <vt:lpstr> 2.1.4. Ground and Power distribution  </vt:lpstr>
      <vt:lpstr>PowerPoint Presentation</vt:lpstr>
      <vt:lpstr>PowerPoint Presentation</vt:lpstr>
      <vt:lpstr> 2.1.5. Gerber File Generation </vt:lpstr>
      <vt:lpstr>PowerPoint Presentation</vt:lpstr>
      <vt:lpstr>   2.1.6. Printing the PCB </vt:lpstr>
      <vt:lpstr>Conts,</vt:lpstr>
      <vt:lpstr>  1.In house printing </vt:lpstr>
      <vt:lpstr>Conts,</vt:lpstr>
      <vt:lpstr>  2.Outsourcing printing </vt:lpstr>
      <vt:lpstr>PowerPoint Presentation</vt:lpstr>
      <vt:lpstr>PowerPoint Presentation</vt:lpstr>
      <vt:lpstr>Advantages of In house printing </vt:lpstr>
      <vt:lpstr>Disadvantages of In house printing </vt:lpstr>
      <vt:lpstr>Advantages of Outsourcing Printing</vt:lpstr>
      <vt:lpstr>Disadvantages of Outsourcing Printing </vt:lpstr>
      <vt:lpstr>  2.1.7.PCB documentation  </vt:lpstr>
      <vt:lpstr>PowerPoint Presentation</vt:lpstr>
      <vt:lpstr>  2.2.Mounting components on PCB </vt:lpstr>
      <vt:lpstr>   Assemble PCB(PCBA) components </vt:lpstr>
      <vt:lpstr>  Test the PCBA </vt:lpstr>
      <vt:lpstr>1. Short Circuit Testing: </vt:lpstr>
      <vt:lpstr>PowerPoint Presentation</vt:lpstr>
      <vt:lpstr>2. Open Circuit Testing</vt:lpstr>
      <vt:lpstr>PowerPoint Presentation</vt:lpstr>
      <vt:lpstr>3.Functional Testing</vt:lpstr>
      <vt:lpstr>  2.3.Testing embedded Hardware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 2: DEVELOP HARDWARE DEVICE</dc:title>
  <dc:creator>user</dc:creator>
  <cp:lastModifiedBy>YANKURIJE Madeleine</cp:lastModifiedBy>
  <cp:revision>24</cp:revision>
  <dcterms:created xsi:type="dcterms:W3CDTF">2024-01-09T04:23:02Z</dcterms:created>
  <dcterms:modified xsi:type="dcterms:W3CDTF">2025-01-30T10:28:20Z</dcterms:modified>
</cp:coreProperties>
</file>